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73" r:id="rId4"/>
    <p:sldId id="274" r:id="rId5"/>
    <p:sldId id="275" r:id="rId6"/>
    <p:sldId id="266" r:id="rId7"/>
    <p:sldId id="270" r:id="rId8"/>
    <p:sldId id="267" r:id="rId9"/>
    <p:sldId id="259" r:id="rId10"/>
    <p:sldId id="269" r:id="rId11"/>
    <p:sldId id="271" r:id="rId12"/>
    <p:sldId id="272" r:id="rId13"/>
    <p:sldId id="268" r:id="rId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Közepesen sötét stílus 2 – 4.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Közepesen sötét stílus 2 – 2.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13" y="91"/>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munkalap.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u-H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Munka1!$B$1</c:f>
              <c:strCache>
                <c:ptCount val="1"/>
                <c:pt idx="0">
                  <c:v>Értékesítés</c:v>
                </c:pt>
              </c:strCache>
            </c:strRef>
          </c:tx>
          <c:dPt>
            <c:idx val="0"/>
            <c:bubble3D val="0"/>
            <c:spPr>
              <a:solidFill>
                <a:schemeClr val="tx2">
                  <a:lumMod val="60000"/>
                  <a:lumOff val="40000"/>
                </a:schemeClr>
              </a:solidFill>
              <a:ln w="19050">
                <a:solidFill>
                  <a:schemeClr val="bg2">
                    <a:lumMod val="10000"/>
                  </a:schemeClr>
                </a:solidFill>
              </a:ln>
              <a:effectLst/>
            </c:spPr>
            <c:extLst>
              <c:ext xmlns:c16="http://schemas.microsoft.com/office/drawing/2014/chart" uri="{C3380CC4-5D6E-409C-BE32-E72D297353CC}">
                <c16:uniqueId val="{00000001-256B-43F9-8E2F-6F6619643B6B}"/>
              </c:ext>
            </c:extLst>
          </c:dPt>
          <c:dPt>
            <c:idx val="1"/>
            <c:bubble3D val="0"/>
            <c:spPr>
              <a:solidFill>
                <a:schemeClr val="accent2"/>
              </a:solidFill>
              <a:ln w="19050">
                <a:solidFill>
                  <a:schemeClr val="bg2">
                    <a:lumMod val="10000"/>
                  </a:schemeClr>
                </a:solidFill>
              </a:ln>
              <a:effectLst/>
            </c:spPr>
            <c:extLst>
              <c:ext xmlns:c16="http://schemas.microsoft.com/office/drawing/2014/chart" uri="{C3380CC4-5D6E-409C-BE32-E72D297353CC}">
                <c16:uniqueId val="{00000003-256B-43F9-8E2F-6F6619643B6B}"/>
              </c:ext>
            </c:extLst>
          </c:dPt>
          <c:dPt>
            <c:idx val="2"/>
            <c:bubble3D val="0"/>
            <c:spPr>
              <a:solidFill>
                <a:schemeClr val="accent3"/>
              </a:solidFill>
              <a:ln w="12700">
                <a:solidFill>
                  <a:schemeClr val="bg2">
                    <a:lumMod val="10000"/>
                  </a:schemeClr>
                </a:solidFill>
              </a:ln>
              <a:effectLst/>
            </c:spPr>
            <c:extLst>
              <c:ext xmlns:c16="http://schemas.microsoft.com/office/drawing/2014/chart" uri="{C3380CC4-5D6E-409C-BE32-E72D297353CC}">
                <c16:uniqueId val="{00000002-256B-43F9-8E2F-6F6619643B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B9B-44BC-87AE-E672033F59F1}"/>
              </c:ext>
            </c:extLst>
          </c:dPt>
          <c:cat>
            <c:strRef>
              <c:f>Munka1!$A$2:$A$5</c:f>
              <c:strCache>
                <c:ptCount val="3"/>
                <c:pt idx="0">
                  <c:v>Érettségi pont</c:v>
                </c:pt>
                <c:pt idx="1">
                  <c:v>Intézményi pont</c:v>
                </c:pt>
                <c:pt idx="2">
                  <c:v>Tanulmányi pont</c:v>
                </c:pt>
              </c:strCache>
            </c:strRef>
          </c:cat>
          <c:val>
            <c:numRef>
              <c:f>Munka1!$B$2:$B$5</c:f>
              <c:numCache>
                <c:formatCode>General</c:formatCode>
                <c:ptCount val="4"/>
                <c:pt idx="0">
                  <c:v>0.4</c:v>
                </c:pt>
                <c:pt idx="1">
                  <c:v>0.2</c:v>
                </c:pt>
                <c:pt idx="2">
                  <c:v>0.4</c:v>
                </c:pt>
              </c:numCache>
            </c:numRef>
          </c:val>
          <c:extLst>
            <c:ext xmlns:c16="http://schemas.microsoft.com/office/drawing/2014/chart" uri="{C3380CC4-5D6E-409C-BE32-E72D297353CC}">
              <c16:uniqueId val="{00000000-256B-43F9-8E2F-6F6619643B6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hu-HU"/>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0.29448</cdr:x>
      <cdr:y>0.33373</cdr:y>
    </cdr:from>
    <cdr:to>
      <cdr:x>0.40698</cdr:x>
      <cdr:y>0.50248</cdr:y>
    </cdr:to>
    <cdr:sp macro="" textlink="">
      <cdr:nvSpPr>
        <cdr:cNvPr id="2" name="Szövegdoboz 1"/>
        <cdr:cNvSpPr txBox="1"/>
      </cdr:nvSpPr>
      <cdr:spPr>
        <a:xfrm xmlns:a="http://schemas.openxmlformats.org/drawingml/2006/main">
          <a:off x="2393563" y="180837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dirty="0"/>
        </a:p>
      </cdr:txBody>
    </cdr:sp>
  </cdr:relSizeAnchor>
  <cdr:relSizeAnchor xmlns:cdr="http://schemas.openxmlformats.org/drawingml/2006/chartDrawing">
    <cdr:from>
      <cdr:x>0.3006</cdr:x>
      <cdr:y>0.28971</cdr:y>
    </cdr:from>
    <cdr:to>
      <cdr:x>0.4131</cdr:x>
      <cdr:y>0.45846</cdr:y>
    </cdr:to>
    <cdr:sp macro="" textlink="">
      <cdr:nvSpPr>
        <cdr:cNvPr id="3" name="Szövegdoboz 2"/>
        <cdr:cNvSpPr txBox="1"/>
      </cdr:nvSpPr>
      <cdr:spPr>
        <a:xfrm xmlns:a="http://schemas.openxmlformats.org/drawingml/2006/main">
          <a:off x="2443259" y="156983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dirty="0"/>
        </a:p>
      </cdr:txBody>
    </cdr:sp>
  </cdr:relSizeAnchor>
  <cdr:relSizeAnchor xmlns:cdr="http://schemas.openxmlformats.org/drawingml/2006/chartDrawing">
    <cdr:from>
      <cdr:x>0.21745</cdr:x>
      <cdr:y>0.29227</cdr:y>
    </cdr:from>
    <cdr:to>
      <cdr:x>0.48525</cdr:x>
      <cdr:y>0.55338</cdr:y>
    </cdr:to>
    <cdr:sp macro="" textlink="">
      <cdr:nvSpPr>
        <cdr:cNvPr id="4" name="Szövegdoboz 3"/>
        <cdr:cNvSpPr txBox="1"/>
      </cdr:nvSpPr>
      <cdr:spPr>
        <a:xfrm xmlns:a="http://schemas.openxmlformats.org/drawingml/2006/main">
          <a:off x="1767399" y="1583737"/>
          <a:ext cx="2176678" cy="141486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hu-HU" sz="1100" dirty="0" smtClean="0"/>
        </a:p>
        <a:p xmlns:a="http://schemas.openxmlformats.org/drawingml/2006/main">
          <a:pPr algn="l"/>
          <a:r>
            <a:rPr lang="hu-HU" b="1" dirty="0" smtClean="0"/>
            <a:t>ÉRETTSÉGI PONT</a:t>
          </a:r>
        </a:p>
        <a:p xmlns:a="http://schemas.openxmlformats.org/drawingml/2006/main">
          <a:pPr algn="l"/>
          <a:endParaRPr lang="hu-HU" sz="1100" b="1" dirty="0" smtClean="0"/>
        </a:p>
        <a:p xmlns:a="http://schemas.openxmlformats.org/drawingml/2006/main">
          <a:pPr algn="ctr"/>
          <a:r>
            <a:rPr lang="hu-HU" sz="1100" dirty="0" smtClean="0"/>
            <a:t>A Kar által elfogadott két érettségi </a:t>
          </a:r>
        </a:p>
        <a:p xmlns:a="http://schemas.openxmlformats.org/drawingml/2006/main">
          <a:pPr algn="ctr"/>
          <a:r>
            <a:rPr lang="hu-HU" sz="1100" dirty="0" smtClean="0"/>
            <a:t>Vizsgatárgy</a:t>
          </a:r>
          <a:r>
            <a:rPr lang="hu-HU" sz="1100" baseline="30000" dirty="0" smtClean="0"/>
            <a:t>*</a:t>
          </a:r>
          <a:r>
            <a:rPr lang="hu-HU" sz="1100" dirty="0" smtClean="0"/>
            <a:t> százalékos</a:t>
          </a:r>
        </a:p>
        <a:p xmlns:a="http://schemas.openxmlformats.org/drawingml/2006/main">
          <a:pPr algn="ctr"/>
          <a:r>
            <a:rPr lang="hu-HU" sz="1100" dirty="0" smtClean="0"/>
            <a:t> eredményének összege</a:t>
          </a:r>
          <a:endParaRPr lang="hu-HU" sz="1100" dirty="0"/>
        </a:p>
      </cdr:txBody>
    </cdr:sp>
  </cdr:relSizeAnchor>
  <cdr:relSizeAnchor xmlns:cdr="http://schemas.openxmlformats.org/drawingml/2006/chartDrawing">
    <cdr:from>
      <cdr:x>0.6112</cdr:x>
      <cdr:y>0.34107</cdr:y>
    </cdr:from>
    <cdr:to>
      <cdr:x>0.7237</cdr:x>
      <cdr:y>0.50982</cdr:y>
    </cdr:to>
    <cdr:sp macro="" textlink="">
      <cdr:nvSpPr>
        <cdr:cNvPr id="5" name="Szövegdoboz 4"/>
        <cdr:cNvSpPr txBox="1"/>
      </cdr:nvSpPr>
      <cdr:spPr>
        <a:xfrm xmlns:a="http://schemas.openxmlformats.org/drawingml/2006/main">
          <a:off x="4967798" y="184813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dirty="0"/>
        </a:p>
      </cdr:txBody>
    </cdr:sp>
  </cdr:relSizeAnchor>
  <cdr:relSizeAnchor xmlns:cdr="http://schemas.openxmlformats.org/drawingml/2006/chartDrawing">
    <cdr:from>
      <cdr:x>0.53049</cdr:x>
      <cdr:y>0.24202</cdr:y>
    </cdr:from>
    <cdr:to>
      <cdr:x>0.75549</cdr:x>
      <cdr:y>0.57768</cdr:y>
    </cdr:to>
    <cdr:sp macro="" textlink="">
      <cdr:nvSpPr>
        <cdr:cNvPr id="6" name="Szövegdoboz 5"/>
        <cdr:cNvSpPr txBox="1"/>
      </cdr:nvSpPr>
      <cdr:spPr>
        <a:xfrm xmlns:a="http://schemas.openxmlformats.org/drawingml/2006/main">
          <a:off x="4311814" y="1311418"/>
          <a:ext cx="1828801" cy="18188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hu-HU" sz="1100" b="1" dirty="0" smtClean="0"/>
            <a:t>TANULMÁNYI PONT</a:t>
          </a:r>
        </a:p>
        <a:p xmlns:a="http://schemas.openxmlformats.org/drawingml/2006/main">
          <a:endParaRPr lang="hu-HU" dirty="0"/>
        </a:p>
        <a:p xmlns:a="http://schemas.openxmlformats.org/drawingml/2006/main">
          <a:pPr algn="ctr"/>
          <a:r>
            <a:rPr lang="hu-HU" sz="1100" dirty="0" smtClean="0"/>
            <a:t>A </a:t>
          </a:r>
          <a:r>
            <a:rPr lang="hu-HU" sz="1100" b="1" dirty="0" smtClean="0"/>
            <a:t>középiskolai</a:t>
          </a:r>
        </a:p>
        <a:p xmlns:a="http://schemas.openxmlformats.org/drawingml/2006/main">
          <a:pPr algn="ctr"/>
          <a:r>
            <a:rPr lang="hu-HU" sz="1100" b="1" dirty="0" smtClean="0"/>
            <a:t> eredmény </a:t>
          </a:r>
          <a:r>
            <a:rPr lang="hu-HU" sz="1100" dirty="0" smtClean="0"/>
            <a:t>(100 pont)</a:t>
          </a:r>
        </a:p>
        <a:p xmlns:a="http://schemas.openxmlformats.org/drawingml/2006/main">
          <a:pPr algn="ctr"/>
          <a:r>
            <a:rPr lang="hu-HU" sz="1100" dirty="0" smtClean="0"/>
            <a:t> és az</a:t>
          </a:r>
          <a:r>
            <a:rPr lang="hu-HU" sz="1100" b="1" dirty="0" smtClean="0"/>
            <a:t> érettségi </a:t>
          </a:r>
        </a:p>
        <a:p xmlns:a="http://schemas.openxmlformats.org/drawingml/2006/main">
          <a:pPr algn="ctr"/>
          <a:r>
            <a:rPr lang="hu-HU" sz="1100" b="1" dirty="0" smtClean="0"/>
            <a:t>átlag  </a:t>
          </a:r>
          <a:r>
            <a:rPr lang="hu-HU" sz="1100" dirty="0" smtClean="0"/>
            <a:t>(100 pont)</a:t>
          </a:r>
        </a:p>
        <a:p xmlns:a="http://schemas.openxmlformats.org/drawingml/2006/main">
          <a:pPr algn="ctr"/>
          <a:r>
            <a:rPr lang="hu-HU" dirty="0" smtClean="0"/>
            <a:t>Alapján számítják. </a:t>
          </a:r>
          <a:r>
            <a:rPr lang="hu-HU" sz="1100" dirty="0" smtClean="0"/>
            <a:t> </a:t>
          </a:r>
          <a:endParaRPr lang="hu-HU" sz="1100" dirty="0"/>
        </a:p>
      </cdr:txBody>
    </cdr:sp>
  </cdr:relSizeAnchor>
  <cdr:relSizeAnchor xmlns:cdr="http://schemas.openxmlformats.org/drawingml/2006/chartDrawing">
    <cdr:from>
      <cdr:x>0.29815</cdr:x>
      <cdr:y>0.55113</cdr:y>
    </cdr:from>
    <cdr:to>
      <cdr:x>0.41065</cdr:x>
      <cdr:y>0.71988</cdr:y>
    </cdr:to>
    <cdr:sp macro="" textlink="">
      <cdr:nvSpPr>
        <cdr:cNvPr id="7" name="Szövegdoboz 6"/>
        <cdr:cNvSpPr txBox="1"/>
      </cdr:nvSpPr>
      <cdr:spPr>
        <a:xfrm xmlns:a="http://schemas.openxmlformats.org/drawingml/2006/main">
          <a:off x="2423380" y="298639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hu-HU" sz="1100" b="1" dirty="0" smtClean="0"/>
            <a:t>200</a:t>
          </a:r>
          <a:r>
            <a:rPr lang="hu-HU" sz="1100" dirty="0" smtClean="0"/>
            <a:t> </a:t>
          </a:r>
          <a:r>
            <a:rPr lang="hu-HU" sz="1100" b="1" dirty="0" smtClean="0"/>
            <a:t>pont</a:t>
          </a:r>
          <a:endParaRPr lang="hu-HU" sz="1100" b="1" dirty="0"/>
        </a:p>
      </cdr:txBody>
    </cdr:sp>
  </cdr:relSizeAnchor>
  <cdr:relSizeAnchor xmlns:cdr="http://schemas.openxmlformats.org/drawingml/2006/chartDrawing">
    <cdr:from>
      <cdr:x>0.58552</cdr:x>
      <cdr:y>0.5313</cdr:y>
    </cdr:from>
    <cdr:to>
      <cdr:x>0.69802</cdr:x>
      <cdr:y>0.70005</cdr:y>
    </cdr:to>
    <cdr:sp macro="" textlink="">
      <cdr:nvSpPr>
        <cdr:cNvPr id="8" name="Szövegdoboz 7"/>
        <cdr:cNvSpPr txBox="1"/>
      </cdr:nvSpPr>
      <cdr:spPr>
        <a:xfrm xmlns:a="http://schemas.openxmlformats.org/drawingml/2006/main">
          <a:off x="4759077" y="28789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hu-HU" sz="1100" b="1" dirty="0" smtClean="0"/>
            <a:t>200 pont</a:t>
          </a:r>
          <a:endParaRPr lang="hu-HU" sz="1100" b="1" dirty="0"/>
        </a:p>
      </cdr:txBody>
    </cdr:sp>
  </cdr:relSizeAnchor>
  <cdr:relSizeAnchor xmlns:cdr="http://schemas.openxmlformats.org/drawingml/2006/chartDrawing">
    <cdr:from>
      <cdr:x>0.44375</cdr:x>
      <cdr:y>0.73971</cdr:y>
    </cdr:from>
    <cdr:to>
      <cdr:x>0.55625</cdr:x>
      <cdr:y>0.90846</cdr:y>
    </cdr:to>
    <cdr:sp macro="" textlink="">
      <cdr:nvSpPr>
        <cdr:cNvPr id="9" name="Szövegdoboz 8"/>
        <cdr:cNvSpPr txBox="1"/>
      </cdr:nvSpPr>
      <cdr:spPr>
        <a:xfrm xmlns:a="http://schemas.openxmlformats.org/drawingml/2006/main">
          <a:off x="3606800" y="400821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dirty="0"/>
        </a:p>
      </cdr:txBody>
    </cdr:sp>
  </cdr:relSizeAnchor>
  <cdr:relSizeAnchor xmlns:cdr="http://schemas.openxmlformats.org/drawingml/2006/chartDrawing">
    <cdr:from>
      <cdr:x>0.39353</cdr:x>
      <cdr:y>0.68224</cdr:y>
    </cdr:from>
    <cdr:to>
      <cdr:x>0.59285</cdr:x>
      <cdr:y>0.94086</cdr:y>
    </cdr:to>
    <cdr:sp macro="" textlink="">
      <cdr:nvSpPr>
        <cdr:cNvPr id="10" name="Szövegdoboz 9"/>
        <cdr:cNvSpPr txBox="1"/>
      </cdr:nvSpPr>
      <cdr:spPr>
        <a:xfrm xmlns:a="http://schemas.openxmlformats.org/drawingml/2006/main">
          <a:off x="3198633" y="3696810"/>
          <a:ext cx="1620078" cy="14014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hu-HU" sz="1100" b="1" dirty="0" smtClean="0"/>
            <a:t>INTÉZMÉNYI PONT</a:t>
          </a:r>
        </a:p>
        <a:p xmlns:a="http://schemas.openxmlformats.org/drawingml/2006/main">
          <a:endParaRPr lang="hu-HU" b="1" dirty="0"/>
        </a:p>
        <a:p xmlns:a="http://schemas.openxmlformats.org/drawingml/2006/main">
          <a:pPr algn="ctr"/>
          <a:r>
            <a:rPr lang="hu-HU" sz="1100" dirty="0" smtClean="0"/>
            <a:t>A felsőoktatási </a:t>
          </a:r>
        </a:p>
        <a:p xmlns:a="http://schemas.openxmlformats.org/drawingml/2006/main">
          <a:pPr algn="ctr"/>
          <a:r>
            <a:rPr lang="hu-HU" sz="1100" dirty="0" smtClean="0"/>
            <a:t>intézmény</a:t>
          </a:r>
        </a:p>
        <a:p xmlns:a="http://schemas.openxmlformats.org/drawingml/2006/main">
          <a:pPr algn="ctr"/>
          <a:r>
            <a:rPr lang="hu-HU" sz="1100" dirty="0" smtClean="0"/>
            <a:t> által meghatározott. </a:t>
          </a:r>
        </a:p>
        <a:p xmlns:a="http://schemas.openxmlformats.org/drawingml/2006/main">
          <a:pPr algn="ctr"/>
          <a:endParaRPr lang="hu-HU" dirty="0"/>
        </a:p>
        <a:p xmlns:a="http://schemas.openxmlformats.org/drawingml/2006/main">
          <a:pPr algn="ctr"/>
          <a:r>
            <a:rPr lang="hu-HU" sz="1100" b="1" dirty="0" smtClean="0"/>
            <a:t>100 pont</a:t>
          </a:r>
          <a:endParaRPr lang="hu-HU" sz="1100" b="1" dirty="0"/>
        </a:p>
      </cdr:txBody>
    </cdr:sp>
  </cdr:relSizeAnchor>
  <cdr:relSizeAnchor xmlns:cdr="http://schemas.openxmlformats.org/drawingml/2006/chartDrawing">
    <cdr:from>
      <cdr:x>0</cdr:x>
      <cdr:y>0.77543</cdr:y>
    </cdr:from>
    <cdr:to>
      <cdr:x>0.1125</cdr:x>
      <cdr:y>0.94418</cdr:y>
    </cdr:to>
    <cdr:sp macro="" textlink="">
      <cdr:nvSpPr>
        <cdr:cNvPr id="11" name="Szövegdoboz 10"/>
        <cdr:cNvSpPr txBox="1"/>
      </cdr:nvSpPr>
      <cdr:spPr>
        <a:xfrm xmlns:a="http://schemas.openxmlformats.org/drawingml/2006/main">
          <a:off x="-4265654" y="42018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hu-HU" sz="1100" dirty="0"/>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noChangeAspect="1"/>
          </p:cNvSpPr>
          <p:nvPr>
            <p:ph type="ctrTitle" hasCustomPrompt="1"/>
          </p:nvPr>
        </p:nvSpPr>
        <p:spPr>
          <a:xfrm>
            <a:off x="679620" y="1998663"/>
            <a:ext cx="10864680" cy="2387600"/>
          </a:xfrm>
        </p:spPr>
        <p:txBody>
          <a:bodyPr anchor="b">
            <a:normAutofit/>
          </a:bodyPr>
          <a:lstStyle>
            <a:lvl1pPr algn="l">
              <a:defRPr sz="5400" b="1">
                <a:solidFill>
                  <a:schemeClr val="bg1"/>
                </a:solidFill>
              </a:defRPr>
            </a:lvl1pPr>
          </a:lstStyle>
          <a:p>
            <a:r>
              <a:rPr lang="hu-HU" dirty="0" smtClean="0"/>
              <a:t>MINTACÍM SZERKESZTÉSE</a:t>
            </a:r>
            <a:endParaRPr lang="hu-HU" dirty="0"/>
          </a:p>
        </p:txBody>
      </p:sp>
      <p:sp>
        <p:nvSpPr>
          <p:cNvPr id="3" name="Alcím 2"/>
          <p:cNvSpPr>
            <a:spLocks noGrp="1" noChangeAspect="1"/>
          </p:cNvSpPr>
          <p:nvPr>
            <p:ph type="subTitle" idx="1" hasCustomPrompt="1"/>
          </p:nvPr>
        </p:nvSpPr>
        <p:spPr>
          <a:xfrm>
            <a:off x="679620" y="4478338"/>
            <a:ext cx="1086468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dirty="0" smtClean="0"/>
              <a:t>KATTINTSON IDE AZ ALCÍM MINTÁJÁNAK SZERKESZTÉSÉHEZ</a:t>
            </a:r>
            <a:endParaRPr lang="hu-HU" dirty="0"/>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384835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smtClean="0"/>
              <a:t>Kép beszúrásához kattintson az ikonra</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111123083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7953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hasCustomPrompt="1"/>
          </p:nvPr>
        </p:nvSpPr>
        <p:spPr>
          <a:xfrm>
            <a:off x="8724900" y="365125"/>
            <a:ext cx="2628900" cy="5811838"/>
          </a:xfrm>
        </p:spPr>
        <p:txBody>
          <a:bodyPr vert="eaVert"/>
          <a:lstStyle/>
          <a:p>
            <a:r>
              <a:rPr lang="hu-HU" dirty="0" smtClean="0"/>
              <a:t>MINTACÍM SZERKESZTÉSE</a:t>
            </a:r>
            <a:endParaRPr lang="hu-HU" dirty="0"/>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3974899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lköszöné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5">
            <a:extLst>
              <a:ext uri="{FF2B5EF4-FFF2-40B4-BE49-F238E27FC236}">
                <a16:creationId xmlns:a16="http://schemas.microsoft.com/office/drawing/2014/main" id="{D7AA1C3A-253B-1943-BB4B-1CBB307C773F}"/>
              </a:ext>
            </a:extLst>
          </p:cNvPr>
          <p:cNvSpPr txBox="1"/>
          <p:nvPr userDrawn="1"/>
        </p:nvSpPr>
        <p:spPr>
          <a:xfrm>
            <a:off x="1968841" y="3674918"/>
            <a:ext cx="8254315" cy="646331"/>
          </a:xfrm>
          <a:prstGeom prst="rect">
            <a:avLst/>
          </a:prstGeom>
          <a:noFill/>
        </p:spPr>
        <p:txBody>
          <a:bodyPr wrap="square" rtlCol="0">
            <a:spAutoFit/>
          </a:bodyPr>
          <a:lstStyle/>
          <a:p>
            <a:pPr algn="ctr"/>
            <a:r>
              <a:rPr lang="hu-HU"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KÖSZÖNÖM A FIGYELMET!</a:t>
            </a:r>
            <a:endParaRPr lang="hu-H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Picture 6">
            <a:extLst>
              <a:ext uri="{FF2B5EF4-FFF2-40B4-BE49-F238E27FC236}">
                <a16:creationId xmlns:a16="http://schemas.microsoft.com/office/drawing/2014/main" id="{152DDE20-CDCF-CB4B-9425-464E9E684AFC}"/>
              </a:ext>
            </a:extLst>
          </p:cNvPr>
          <p:cNvPicPr>
            <a:picLocks noChangeAspect="1"/>
          </p:cNvPicPr>
          <p:nvPr userDrawn="1"/>
        </p:nvPicPr>
        <p:blipFill>
          <a:blip r:embed="rId3"/>
          <a:stretch>
            <a:fillRect/>
          </a:stretch>
        </p:blipFill>
        <p:spPr>
          <a:xfrm>
            <a:off x="5353047" y="4800617"/>
            <a:ext cx="1485900" cy="50800"/>
          </a:xfrm>
          <a:prstGeom prst="rect">
            <a:avLst/>
          </a:prstGeom>
        </p:spPr>
      </p:pic>
      <p:sp>
        <p:nvSpPr>
          <p:cNvPr id="6" name="TextBox 7">
            <a:extLst>
              <a:ext uri="{FF2B5EF4-FFF2-40B4-BE49-F238E27FC236}">
                <a16:creationId xmlns:a16="http://schemas.microsoft.com/office/drawing/2014/main" id="{07A45A2D-6A90-1B43-800C-079D9E16C1E7}"/>
              </a:ext>
            </a:extLst>
          </p:cNvPr>
          <p:cNvSpPr txBox="1"/>
          <p:nvPr userDrawn="1"/>
        </p:nvSpPr>
        <p:spPr>
          <a:xfrm>
            <a:off x="1968840" y="5019507"/>
            <a:ext cx="8254315" cy="338554"/>
          </a:xfrm>
          <a:prstGeom prst="rect">
            <a:avLst/>
          </a:prstGeom>
          <a:noFill/>
        </p:spPr>
        <p:txBody>
          <a:bodyPr wrap="square" rtlCol="0">
            <a:spAutoFit/>
          </a:bodyPr>
          <a:lstStyle/>
          <a:p>
            <a:pPr algn="ctr"/>
            <a:r>
              <a:rPr lang="hu-HU" sz="1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uni-nke.hu</a:t>
            </a:r>
            <a:endParaRPr lang="hu-HU" sz="1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8" name="Picture 9">
            <a:extLst>
              <a:ext uri="{FF2B5EF4-FFF2-40B4-BE49-F238E27FC236}">
                <a16:creationId xmlns:a16="http://schemas.microsoft.com/office/drawing/2014/main" id="{D03CCC5B-32D1-5145-ABFC-A0339EC06C66}"/>
              </a:ext>
            </a:extLst>
          </p:cNvPr>
          <p:cNvPicPr>
            <a:picLocks noChangeAspect="1"/>
          </p:cNvPicPr>
          <p:nvPr userDrawn="1"/>
        </p:nvPicPr>
        <p:blipFill>
          <a:blip r:embed="rId4"/>
          <a:stretch>
            <a:fillRect/>
          </a:stretch>
        </p:blipFill>
        <p:spPr>
          <a:xfrm>
            <a:off x="5264490" y="1532536"/>
            <a:ext cx="1663013" cy="1663013"/>
          </a:xfrm>
          <a:prstGeom prst="rect">
            <a:avLst/>
          </a:prstGeom>
        </p:spPr>
      </p:pic>
    </p:spTree>
    <p:extLst>
      <p:ext uri="{BB962C8B-B14F-4D97-AF65-F5344CB8AC3E}">
        <p14:creationId xmlns:p14="http://schemas.microsoft.com/office/powerpoint/2010/main" val="17482173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noChangeAspect="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dirty="0"/>
          </a:p>
        </p:txBody>
      </p:sp>
    </p:spTree>
    <p:extLst>
      <p:ext uri="{BB962C8B-B14F-4D97-AF65-F5344CB8AC3E}">
        <p14:creationId xmlns:p14="http://schemas.microsoft.com/office/powerpoint/2010/main" val="9034969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679619" y="1709738"/>
            <a:ext cx="10828639" cy="2852737"/>
          </a:xfrm>
        </p:spPr>
        <p:txBody>
          <a:bodyPr anchor="b">
            <a:normAutofit/>
          </a:bodyPr>
          <a:lstStyle>
            <a:lvl1pPr>
              <a:defRPr sz="5400" b="1">
                <a:solidFill>
                  <a:schemeClr val="bg1"/>
                </a:solidFill>
              </a:defRPr>
            </a:lvl1pPr>
          </a:lstStyle>
          <a:p>
            <a:r>
              <a:rPr lang="hu-HU" dirty="0" smtClean="0"/>
              <a:t>MINTACÍM SZERKESZTÉSE</a:t>
            </a:r>
            <a:endParaRPr lang="hu-HU" dirty="0"/>
          </a:p>
        </p:txBody>
      </p:sp>
      <p:sp>
        <p:nvSpPr>
          <p:cNvPr id="3" name="Szöveg helye 2"/>
          <p:cNvSpPr>
            <a:spLocks noGrp="1" noChangeAspect="1"/>
          </p:cNvSpPr>
          <p:nvPr>
            <p:ph type="body" idx="1" hasCustomPrompt="1"/>
          </p:nvPr>
        </p:nvSpPr>
        <p:spPr>
          <a:xfrm>
            <a:off x="679619" y="4589463"/>
            <a:ext cx="10828639" cy="1500187"/>
          </a:xfrm>
        </p:spPr>
        <p:txBody>
          <a:bodyPr/>
          <a:lstStyle>
            <a:lvl1pPr marL="0" indent="0">
              <a:buNone/>
              <a:defRPr sz="24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dirty="0" smtClean="0"/>
              <a:t>MINTASZÖVEG SZERKESZTÉSE</a:t>
            </a:r>
          </a:p>
        </p:txBody>
      </p:sp>
      <p:pic>
        <p:nvPicPr>
          <p:cNvPr id="9" name="Picture 19">
            <a:extLst>
              <a:ext uri="{FF2B5EF4-FFF2-40B4-BE49-F238E27FC236}">
                <a16:creationId xmlns:a16="http://schemas.microsoft.com/office/drawing/2014/main" id="{AAA7CC40-8A8F-A441-A5A7-017E77CB4EAF}"/>
              </a:ext>
            </a:extLst>
          </p:cNvPr>
          <p:cNvPicPr>
            <a:picLocks noChangeAspect="1"/>
          </p:cNvPicPr>
          <p:nvPr userDrawn="1"/>
        </p:nvPicPr>
        <p:blipFill>
          <a:blip r:embed="rId3"/>
          <a:stretch>
            <a:fillRect/>
          </a:stretch>
        </p:blipFill>
        <p:spPr>
          <a:xfrm>
            <a:off x="679620" y="540635"/>
            <a:ext cx="2858361" cy="1059565"/>
          </a:xfrm>
          <a:prstGeom prst="rect">
            <a:avLst/>
          </a:prstGeom>
        </p:spPr>
      </p:pic>
    </p:spTree>
    <p:extLst>
      <p:ext uri="{BB962C8B-B14F-4D97-AF65-F5344CB8AC3E}">
        <p14:creationId xmlns:p14="http://schemas.microsoft.com/office/powerpoint/2010/main" val="26960401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lvl1pPr>
              <a:defRPr b="1"/>
            </a:lvl1pPr>
          </a:lstStyle>
          <a:p>
            <a:r>
              <a:rPr lang="hu-HU" dirty="0" smtClean="0"/>
              <a:t>MINTACÍM SZERKESZTÉSE</a:t>
            </a:r>
            <a:endParaRPr lang="hu-HU" dirty="0"/>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6264367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365125"/>
            <a:ext cx="10515600" cy="1325563"/>
          </a:xfrm>
        </p:spPr>
        <p:txBody>
          <a:bodyPr/>
          <a:lstStyle/>
          <a:p>
            <a:r>
              <a:rPr lang="hu-HU" dirty="0" smtClean="0"/>
              <a:t>MINTACÍM SZERKESZTÉSE</a:t>
            </a:r>
            <a:endParaRPr lang="hu-HU" dirty="0"/>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Tree>
    <p:extLst>
      <p:ext uri="{BB962C8B-B14F-4D97-AF65-F5344CB8AC3E}">
        <p14:creationId xmlns:p14="http://schemas.microsoft.com/office/powerpoint/2010/main" val="114217857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hasCustomPrompt="1"/>
          </p:nvPr>
        </p:nvSpPr>
        <p:spPr/>
        <p:txBody>
          <a:bodyPr/>
          <a:lstStyle/>
          <a:p>
            <a:r>
              <a:rPr lang="hu-HU" dirty="0" smtClean="0"/>
              <a:t>MINTACÍM SZERKESZTÉSE</a:t>
            </a:r>
            <a:endParaRPr lang="hu-HU" dirty="0"/>
          </a:p>
        </p:txBody>
      </p:sp>
    </p:spTree>
    <p:extLst>
      <p:ext uri="{BB962C8B-B14F-4D97-AF65-F5344CB8AC3E}">
        <p14:creationId xmlns:p14="http://schemas.microsoft.com/office/powerpoint/2010/main" val="97823549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26868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Ü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2420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hasCustomPrompt="1"/>
          </p:nvPr>
        </p:nvSpPr>
        <p:spPr>
          <a:xfrm>
            <a:off x="839788" y="457200"/>
            <a:ext cx="3932237" cy="1600200"/>
          </a:xfrm>
        </p:spPr>
        <p:txBody>
          <a:bodyPr anchor="b"/>
          <a:lstStyle>
            <a:lvl1pPr>
              <a:defRPr sz="3200"/>
            </a:lvl1pPr>
          </a:lstStyle>
          <a:p>
            <a:r>
              <a:rPr lang="hu-HU" dirty="0" smtClean="0"/>
              <a:t>MINTACÍM SZERKESZTÉSE</a:t>
            </a:r>
            <a:endParaRPr lang="hu-HU" dirty="0"/>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Tree>
    <p:extLst>
      <p:ext uri="{BB962C8B-B14F-4D97-AF65-F5344CB8AC3E}">
        <p14:creationId xmlns:p14="http://schemas.microsoft.com/office/powerpoint/2010/main" val="18998071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Cím helye 1"/>
          <p:cNvSpPr>
            <a:spLocks noGrp="1" noChangeAspect="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dirty="0" smtClean="0"/>
              <a:t>MINTACÍM SZERKESZTÉSE</a:t>
            </a:r>
            <a:endParaRPr lang="hu-HU" dirty="0"/>
          </a:p>
        </p:txBody>
      </p:sp>
      <p:sp>
        <p:nvSpPr>
          <p:cNvPr id="3" name="Szöveg helye 2"/>
          <p:cNvSpPr>
            <a:spLocks noGrp="1" noChangeAspect="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dirty="0" smtClean="0"/>
              <a:t>Mintaszöveg szerkesztése</a:t>
            </a:r>
          </a:p>
          <a:p>
            <a:pPr lvl="1"/>
            <a:r>
              <a:rPr lang="hu-HU" dirty="0" smtClean="0"/>
              <a:t>Második szint</a:t>
            </a:r>
          </a:p>
          <a:p>
            <a:pPr lvl="2"/>
            <a:r>
              <a:rPr lang="hu-HU" dirty="0" smtClean="0"/>
              <a:t>Harmadik szint</a:t>
            </a:r>
          </a:p>
          <a:p>
            <a:pPr lvl="3"/>
            <a:r>
              <a:rPr lang="hu-HU" dirty="0" smtClean="0"/>
              <a:t>Negyedik szint</a:t>
            </a:r>
          </a:p>
          <a:p>
            <a:pPr lvl="4"/>
            <a:r>
              <a:rPr lang="hu-HU" dirty="0" smtClean="0"/>
              <a:t>Ötödik szint</a:t>
            </a:r>
            <a:endParaRPr lang="hu-HU" dirty="0"/>
          </a:p>
        </p:txBody>
      </p:sp>
    </p:spTree>
    <p:extLst>
      <p:ext uri="{BB962C8B-B14F-4D97-AF65-F5344CB8AC3E}">
        <p14:creationId xmlns:p14="http://schemas.microsoft.com/office/powerpoint/2010/main" val="89845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elvi.hu/pub_bin/dload/FFT_2024_pontszamitas/NKE_intezmenyipont.pdf" TargetMode="External"/><Relationship Id="rId2" Type="http://schemas.openxmlformats.org/officeDocument/2006/relationships/hyperlink" Target="https://vtk.uni-nke.hu/oktatas/felvetelizoknek/felveteli-valtozasok-2024-tol"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hyperlink" Target="https://www.felvi.hu/pub_bin/dload/educatio_2023/Pontszamitas_2024.pps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583826" y="2368731"/>
            <a:ext cx="10864680" cy="1251177"/>
          </a:xfrm>
        </p:spPr>
        <p:txBody>
          <a:bodyPr/>
          <a:lstStyle/>
          <a:p>
            <a:pPr algn="ctr"/>
            <a:r>
              <a:rPr lang="hu-HU" dirty="0" smtClean="0"/>
              <a:t>2024. Évi felvételi eljárás </a:t>
            </a:r>
            <a:endParaRPr lang="hu-HU" dirty="0"/>
          </a:p>
        </p:txBody>
      </p:sp>
      <p:sp>
        <p:nvSpPr>
          <p:cNvPr id="3" name="Alcím 2"/>
          <p:cNvSpPr>
            <a:spLocks noGrp="1"/>
          </p:cNvSpPr>
          <p:nvPr>
            <p:ph type="subTitle" idx="1"/>
          </p:nvPr>
        </p:nvSpPr>
        <p:spPr/>
        <p:txBody>
          <a:bodyPr/>
          <a:lstStyle/>
          <a:p>
            <a:endParaRPr lang="hu-HU" dirty="0"/>
          </a:p>
        </p:txBody>
      </p:sp>
    </p:spTree>
    <p:extLst>
      <p:ext uri="{BB962C8B-B14F-4D97-AF65-F5344CB8AC3E}">
        <p14:creationId xmlns:p14="http://schemas.microsoft.com/office/powerpoint/2010/main" val="3044972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329" y="182150"/>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889" y="4471943"/>
            <a:ext cx="2014943" cy="2014943"/>
          </a:xfrm>
          <a:prstGeom prst="rect">
            <a:avLst/>
          </a:prstGeom>
        </p:spPr>
      </p:pic>
      <p:pic>
        <p:nvPicPr>
          <p:cNvPr id="9" name="Kép 8"/>
          <p:cNvPicPr>
            <a:picLocks noChangeAspect="1"/>
          </p:cNvPicPr>
          <p:nvPr/>
        </p:nvPicPr>
        <p:blipFill>
          <a:blip r:embed="rId5"/>
          <a:stretch>
            <a:fillRect/>
          </a:stretch>
        </p:blipFill>
        <p:spPr>
          <a:xfrm>
            <a:off x="2381161" y="230520"/>
            <a:ext cx="6968571" cy="6379002"/>
          </a:xfrm>
          <a:prstGeom prst="rect">
            <a:avLst/>
          </a:prstGeom>
        </p:spPr>
      </p:pic>
    </p:spTree>
    <p:extLst>
      <p:ext uri="{BB962C8B-B14F-4D97-AF65-F5344CB8AC3E}">
        <p14:creationId xmlns:p14="http://schemas.microsoft.com/office/powerpoint/2010/main" val="2553315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329" y="182150"/>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7534" y="118150"/>
            <a:ext cx="2014943" cy="2014943"/>
          </a:xfrm>
          <a:prstGeom prst="rect">
            <a:avLst/>
          </a:prstGeom>
        </p:spPr>
      </p:pic>
      <p:sp>
        <p:nvSpPr>
          <p:cNvPr id="2" name="Szövegdoboz 1"/>
          <p:cNvSpPr txBox="1"/>
          <p:nvPr/>
        </p:nvSpPr>
        <p:spPr>
          <a:xfrm>
            <a:off x="178905" y="2391373"/>
            <a:ext cx="8885582" cy="3200876"/>
          </a:xfrm>
          <a:prstGeom prst="rect">
            <a:avLst/>
          </a:prstGeom>
          <a:noFill/>
        </p:spPr>
        <p:txBody>
          <a:bodyPr wrap="square" rtlCol="0">
            <a:spAutoFit/>
          </a:bodyPr>
          <a:lstStyle/>
          <a:p>
            <a:r>
              <a:rPr lang="hu-HU" sz="3200" b="1" dirty="0" smtClean="0"/>
              <a:t>Nemzetközi Vízpolitika pontszámítás</a:t>
            </a:r>
          </a:p>
          <a:p>
            <a:endParaRPr lang="hu-HU" sz="2400" dirty="0"/>
          </a:p>
          <a:p>
            <a:pPr marL="171450" indent="-171450">
              <a:buFont typeface="Arial" panose="020B0604020202020204" pitchFamily="34" charset="0"/>
              <a:buChar char="•"/>
            </a:pPr>
            <a:r>
              <a:rPr lang="hu-HU" sz="2400" dirty="0" smtClean="0"/>
              <a:t>az </a:t>
            </a:r>
            <a:r>
              <a:rPr lang="hu-HU" sz="2400" dirty="0"/>
              <a:t>oklevél minősítése alapján legfeljebb 50 </a:t>
            </a:r>
            <a:r>
              <a:rPr lang="hu-HU" sz="2400" dirty="0" smtClean="0"/>
              <a:t>pontot</a:t>
            </a:r>
            <a:endParaRPr lang="hu-HU" sz="2400" dirty="0"/>
          </a:p>
          <a:p>
            <a:endParaRPr lang="hu-HU" sz="2400" dirty="0" smtClean="0"/>
          </a:p>
          <a:p>
            <a:pPr marL="171450" indent="-171450">
              <a:buFont typeface="Arial" panose="020B0604020202020204" pitchFamily="34" charset="0"/>
              <a:buChar char="•"/>
            </a:pPr>
            <a:r>
              <a:rPr lang="hu-HU" sz="2400" smtClean="0"/>
              <a:t>100 </a:t>
            </a:r>
            <a:r>
              <a:rPr lang="hu-HU" sz="2400" dirty="0"/>
              <a:t>a felvételi vizsga alapján legfeljebb 40 pontot és </a:t>
            </a:r>
            <a:endParaRPr lang="hu-HU" sz="2400" dirty="0" smtClean="0"/>
          </a:p>
          <a:p>
            <a:endParaRPr lang="hu-HU" sz="2400" dirty="0"/>
          </a:p>
          <a:p>
            <a:pPr marL="171450" indent="-171450">
              <a:buFont typeface="Arial" panose="020B0604020202020204" pitchFamily="34" charset="0"/>
              <a:buChar char="•"/>
            </a:pPr>
            <a:r>
              <a:rPr lang="hu-HU" sz="2400" dirty="0" smtClean="0"/>
              <a:t>legfeljebb </a:t>
            </a:r>
            <a:r>
              <a:rPr lang="hu-HU" sz="2400" dirty="0"/>
              <a:t>10 többletpontot </a:t>
            </a:r>
            <a:endParaRPr lang="hu-HU" sz="2400" dirty="0" smtClean="0"/>
          </a:p>
          <a:p>
            <a:endParaRPr lang="hu-HU" sz="800" dirty="0"/>
          </a:p>
          <a:p>
            <a:endParaRPr lang="hu-HU" dirty="0"/>
          </a:p>
        </p:txBody>
      </p:sp>
    </p:spTree>
    <p:extLst>
      <p:ext uri="{BB962C8B-B14F-4D97-AF65-F5344CB8AC3E}">
        <p14:creationId xmlns:p14="http://schemas.microsoft.com/office/powerpoint/2010/main" val="15932507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p:spPr>
      </p:pic>
      <p:sp>
        <p:nvSpPr>
          <p:cNvPr id="2" name="Szövegdoboz 1"/>
          <p:cNvSpPr txBox="1"/>
          <p:nvPr/>
        </p:nvSpPr>
        <p:spPr>
          <a:xfrm>
            <a:off x="157585" y="115312"/>
            <a:ext cx="12236620" cy="6617196"/>
          </a:xfrm>
          <a:prstGeom prst="rect">
            <a:avLst/>
          </a:prstGeom>
          <a:noFill/>
        </p:spPr>
        <p:txBody>
          <a:bodyPr wrap="none" rtlCol="0">
            <a:spAutoFit/>
          </a:bodyPr>
          <a:lstStyle/>
          <a:p>
            <a:endParaRPr lang="hu-HU" sz="1400" dirty="0"/>
          </a:p>
          <a:p>
            <a:r>
              <a:rPr lang="hu-HU" sz="1400" dirty="0" smtClean="0"/>
              <a:t>A </a:t>
            </a:r>
            <a:r>
              <a:rPr lang="hu-HU" sz="1400" dirty="0"/>
              <a:t>mesterképzési szakokra jelentkezők összesen legfeljebb 10 többletpontra jogosultak az alábbiak szerint: </a:t>
            </a:r>
            <a:endParaRPr lang="hu-HU" sz="1400" dirty="0" smtClean="0"/>
          </a:p>
          <a:p>
            <a:endParaRPr lang="hu-HU" sz="1400" dirty="0"/>
          </a:p>
          <a:p>
            <a:pPr marL="285750" indent="-285750">
              <a:buFont typeface="Arial" panose="020B0604020202020204" pitchFamily="34" charset="0"/>
              <a:buChar char="•"/>
            </a:pPr>
            <a:r>
              <a:rPr lang="hu-HU" sz="1400" dirty="0" smtClean="0"/>
              <a:t>az </a:t>
            </a:r>
            <a:r>
              <a:rPr lang="hu-HU" sz="1400" dirty="0"/>
              <a:t>OTDK elért 1-3. helyezésért: 5 pont; </a:t>
            </a:r>
          </a:p>
          <a:p>
            <a:pPr marL="285750" indent="-285750">
              <a:buFont typeface="Arial" panose="020B0604020202020204" pitchFamily="34" charset="0"/>
              <a:buChar char="•"/>
            </a:pPr>
            <a:r>
              <a:rPr lang="hu-HU" sz="1400" dirty="0" smtClean="0"/>
              <a:t>nemzetközi </a:t>
            </a:r>
            <a:r>
              <a:rPr lang="hu-HU" sz="1400" dirty="0"/>
              <a:t>szakirodalomban megjelent publikációért: </a:t>
            </a:r>
          </a:p>
          <a:p>
            <a:endParaRPr lang="hu-HU" sz="1400" dirty="0"/>
          </a:p>
          <a:p>
            <a:pPr marL="742950" lvl="1" indent="-285750">
              <a:buFont typeface="Arial" panose="020B0604020202020204" pitchFamily="34" charset="0"/>
              <a:buChar char="•"/>
            </a:pPr>
            <a:r>
              <a:rPr lang="hu-HU" sz="1400" dirty="0" smtClean="0"/>
              <a:t>Q </a:t>
            </a:r>
            <a:r>
              <a:rPr lang="hu-HU" sz="1400" dirty="0"/>
              <a:t>minősítésű (Q1-Q4) publikációért: 10 pont, </a:t>
            </a:r>
          </a:p>
          <a:p>
            <a:pPr marL="742950" lvl="1" indent="-285750">
              <a:buFont typeface="Arial" panose="020B0604020202020204" pitchFamily="34" charset="0"/>
              <a:buChar char="•"/>
            </a:pPr>
            <a:r>
              <a:rPr lang="hu-HU" sz="1400" dirty="0" smtClean="0"/>
              <a:t>minden </a:t>
            </a:r>
            <a:r>
              <a:rPr lang="hu-HU" sz="1400" dirty="0"/>
              <a:t>egyéb más publikációért publikációként 2 pont; </a:t>
            </a:r>
            <a:endParaRPr lang="hu-HU" sz="1400" dirty="0" smtClean="0"/>
          </a:p>
          <a:p>
            <a:endParaRPr lang="hu-HU" sz="1400" dirty="0"/>
          </a:p>
          <a:p>
            <a:pPr marL="285750" indent="-285750">
              <a:buFont typeface="Arial" panose="020B0604020202020204" pitchFamily="34" charset="0"/>
              <a:buChar char="•"/>
            </a:pPr>
            <a:r>
              <a:rPr lang="hu-HU" sz="1400" dirty="0" smtClean="0"/>
              <a:t>sporteredményekért </a:t>
            </a:r>
            <a:r>
              <a:rPr lang="hu-HU" sz="1400" dirty="0"/>
              <a:t>járó többletpont az alábbiak szerint: </a:t>
            </a:r>
          </a:p>
          <a:p>
            <a:endParaRPr lang="hu-HU" sz="1400" dirty="0"/>
          </a:p>
          <a:p>
            <a:pPr marL="742950" lvl="1" indent="-285750">
              <a:buFont typeface="Arial" panose="020B0604020202020204" pitchFamily="34" charset="0"/>
              <a:buChar char="•"/>
            </a:pPr>
            <a:r>
              <a:rPr lang="fi-FI" sz="1400" dirty="0" smtClean="0"/>
              <a:t>olimpiai </a:t>
            </a:r>
            <a:r>
              <a:rPr lang="fi-FI" sz="1400" dirty="0"/>
              <a:t>eredményért: 10 pont, </a:t>
            </a:r>
          </a:p>
          <a:p>
            <a:pPr marL="742950" lvl="1" indent="-285750">
              <a:buFont typeface="Arial" panose="020B0604020202020204" pitchFamily="34" charset="0"/>
              <a:buChar char="•"/>
            </a:pPr>
            <a:r>
              <a:rPr lang="hu-HU" sz="1400" dirty="0" smtClean="0"/>
              <a:t>világ- </a:t>
            </a:r>
            <a:r>
              <a:rPr lang="hu-HU" sz="1400" dirty="0"/>
              <a:t>és </a:t>
            </a:r>
            <a:r>
              <a:rPr lang="hu-HU" sz="1400" dirty="0" err="1"/>
              <a:t>európa</a:t>
            </a:r>
            <a:r>
              <a:rPr lang="hu-HU" sz="1400" dirty="0"/>
              <a:t>-bajnokságon elért legalább 3. helyezésért: 5 pont, </a:t>
            </a:r>
          </a:p>
          <a:p>
            <a:pPr marL="742950" lvl="1" indent="-285750">
              <a:buFont typeface="Arial" panose="020B0604020202020204" pitchFamily="34" charset="0"/>
              <a:buChar char="•"/>
            </a:pPr>
            <a:r>
              <a:rPr lang="hu-HU" sz="1400" dirty="0" smtClean="0"/>
              <a:t>országos bajnokságon </a:t>
            </a:r>
            <a:r>
              <a:rPr lang="hu-HU" sz="1400" dirty="0"/>
              <a:t>elért legalább 3. helyezésért: 3 pont; </a:t>
            </a:r>
            <a:endParaRPr lang="hu-HU" sz="1400" dirty="0" smtClean="0"/>
          </a:p>
          <a:p>
            <a:endParaRPr lang="hu-HU" sz="1400" dirty="0"/>
          </a:p>
          <a:p>
            <a:pPr marL="285750" indent="-285750">
              <a:buFont typeface="Arial" panose="020B0604020202020204" pitchFamily="34" charset="0"/>
              <a:buChar char="•"/>
            </a:pPr>
            <a:r>
              <a:rPr lang="hu-HU" sz="1400" dirty="0" smtClean="0"/>
              <a:t>nyelvvizsgáért </a:t>
            </a:r>
            <a:r>
              <a:rPr lang="hu-HU" sz="1400" dirty="0"/>
              <a:t>járó többletpont: </a:t>
            </a:r>
            <a:endParaRPr lang="hu-HU" sz="1400" dirty="0" smtClean="0"/>
          </a:p>
          <a:p>
            <a:endParaRPr lang="hu-HU" sz="1400" dirty="0" smtClean="0"/>
          </a:p>
          <a:p>
            <a:r>
              <a:rPr lang="hu-HU" sz="1400" dirty="0" smtClean="0"/>
              <a:t>a </a:t>
            </a:r>
            <a:r>
              <a:rPr lang="hu-HU" sz="1400" dirty="0"/>
              <a:t>második, államilag elismert vagy azzal egyenértékű, komplex (korábban C típusú) nyelvvizsgáért, </a:t>
            </a:r>
            <a:endParaRPr lang="hu-HU" sz="1400" dirty="0" smtClean="0"/>
          </a:p>
          <a:p>
            <a:r>
              <a:rPr lang="hu-HU" sz="1400" dirty="0" smtClean="0"/>
              <a:t>B2 </a:t>
            </a:r>
            <a:r>
              <a:rPr lang="hu-HU" sz="1400" dirty="0"/>
              <a:t>(korábban középfokú) nyelvvizsga esetén 3 pont, </a:t>
            </a:r>
            <a:endParaRPr lang="hu-HU" sz="1400" dirty="0" smtClean="0"/>
          </a:p>
          <a:p>
            <a:r>
              <a:rPr lang="hu-HU" sz="1400" dirty="0" smtClean="0"/>
              <a:t>C1 </a:t>
            </a:r>
            <a:r>
              <a:rPr lang="hu-HU" sz="1400" dirty="0"/>
              <a:t>(korábban felsőfokú) nyelvvizsga esetén 5 pont; </a:t>
            </a:r>
            <a:endParaRPr lang="hu-HU" sz="1400" dirty="0" smtClean="0"/>
          </a:p>
          <a:p>
            <a:endParaRPr lang="hu-HU" sz="1400" dirty="0"/>
          </a:p>
          <a:p>
            <a:r>
              <a:rPr lang="hu-HU" sz="1400" dirty="0" smtClean="0"/>
              <a:t>az </a:t>
            </a:r>
            <a:r>
              <a:rPr lang="hu-HU" sz="1400" dirty="0" err="1"/>
              <a:t>esélyegyenlőség</a:t>
            </a:r>
            <a:r>
              <a:rPr lang="hu-HU" sz="1400" dirty="0"/>
              <a:t> biztosítására tekintettel adható – összesen legfeljebb 10 - </a:t>
            </a:r>
            <a:r>
              <a:rPr lang="hu-HU" sz="1400" dirty="0" smtClean="0"/>
              <a:t>többletpont annak a jelentkezőnek, </a:t>
            </a:r>
          </a:p>
          <a:p>
            <a:r>
              <a:rPr lang="hu-HU" sz="1400" dirty="0" smtClean="0"/>
              <a:t>akinek tekintetében a Tájékoztató megjelenése és a </a:t>
            </a:r>
            <a:r>
              <a:rPr lang="hu-HU" sz="1400" dirty="0" err="1" smtClean="0"/>
              <a:t>Felvkr</a:t>
            </a:r>
            <a:r>
              <a:rPr lang="hu-HU" sz="1400" dirty="0" smtClean="0"/>
              <a:t>. 12. § (4) bekezdésében foglalt határidő közötti időszak során</a:t>
            </a:r>
          </a:p>
          <a:p>
            <a:r>
              <a:rPr lang="hu-HU" sz="1400" dirty="0" smtClean="0"/>
              <a:t>az alábbi körülmények fennálltak: </a:t>
            </a:r>
            <a:endParaRPr lang="hu-HU" sz="1400" dirty="0"/>
          </a:p>
          <a:p>
            <a:endParaRPr lang="hu-HU" sz="1400" dirty="0"/>
          </a:p>
          <a:p>
            <a:r>
              <a:rPr lang="hu-HU" sz="1400" dirty="0" smtClean="0"/>
              <a:t>hátrányos </a:t>
            </a:r>
            <a:r>
              <a:rPr lang="hu-HU" sz="1400" dirty="0"/>
              <a:t>helyzetű jelentkező: 4 pont, </a:t>
            </a:r>
          </a:p>
          <a:p>
            <a:r>
              <a:rPr lang="hu-HU" sz="1400" dirty="0" smtClean="0"/>
              <a:t>fogyatékossággal </a:t>
            </a:r>
            <a:r>
              <a:rPr lang="hu-HU" sz="1400" dirty="0"/>
              <a:t>élő jelentkező: 8 pont, </a:t>
            </a:r>
          </a:p>
          <a:p>
            <a:r>
              <a:rPr lang="hu-HU" sz="1400" dirty="0" smtClean="0"/>
              <a:t>gyermeke </a:t>
            </a:r>
            <a:r>
              <a:rPr lang="hu-HU" sz="1400" dirty="0"/>
              <a:t>gondozása céljából fizetés nélküli szabadságon lévő, illetve a </a:t>
            </a:r>
            <a:r>
              <a:rPr lang="hu-HU" sz="1400" dirty="0" err="1"/>
              <a:t>Felvkr</a:t>
            </a:r>
            <a:r>
              <a:rPr lang="hu-HU" sz="1400" dirty="0"/>
              <a:t>. 24. § (1) bekezdés c) pontjában részesülő jelentkező</a:t>
            </a:r>
            <a:r>
              <a:rPr lang="hu-HU" sz="1400" dirty="0" smtClean="0"/>
              <a:t>,</a:t>
            </a:r>
          </a:p>
          <a:p>
            <a:r>
              <a:rPr lang="hu-HU" sz="1400" dirty="0" smtClean="0"/>
              <a:t>aki </a:t>
            </a:r>
            <a:r>
              <a:rPr lang="hu-HU" sz="1400" dirty="0"/>
              <a:t>ezt ezen időszakban kiállított igazolással bizonyítja: 8 pont. </a:t>
            </a:r>
          </a:p>
          <a:p>
            <a:endParaRPr lang="hu-HU" dirty="0"/>
          </a:p>
        </p:txBody>
      </p:sp>
    </p:spTree>
    <p:extLst>
      <p:ext uri="{BB962C8B-B14F-4D97-AF65-F5344CB8AC3E}">
        <p14:creationId xmlns:p14="http://schemas.microsoft.com/office/powerpoint/2010/main" val="12222852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zövegdoboz 6"/>
          <p:cNvSpPr txBox="1"/>
          <p:nvPr/>
        </p:nvSpPr>
        <p:spPr>
          <a:xfrm>
            <a:off x="983974" y="2574235"/>
            <a:ext cx="10443115" cy="2308324"/>
          </a:xfrm>
          <a:prstGeom prst="rect">
            <a:avLst/>
          </a:prstGeom>
          <a:noFill/>
        </p:spPr>
        <p:txBody>
          <a:bodyPr wrap="none" rtlCol="0">
            <a:spAutoFit/>
          </a:bodyPr>
          <a:lstStyle/>
          <a:p>
            <a:r>
              <a:rPr lang="hu-HU" dirty="0" smtClean="0"/>
              <a:t>A Víztudományi Karra vonatkozó felvételi eljárás szabályozása az alábbi linken elérhető:</a:t>
            </a:r>
          </a:p>
          <a:p>
            <a:endParaRPr lang="hu-HU" dirty="0"/>
          </a:p>
          <a:p>
            <a:r>
              <a:rPr lang="hu-HU" dirty="0"/>
              <a:t> </a:t>
            </a:r>
            <a:r>
              <a:rPr lang="hu-HU" dirty="0">
                <a:hlinkClick r:id="rId2"/>
              </a:rPr>
              <a:t>https://</a:t>
            </a:r>
            <a:r>
              <a:rPr lang="hu-HU" dirty="0" smtClean="0">
                <a:hlinkClick r:id="rId2"/>
              </a:rPr>
              <a:t>vtk.uni-nke.hu/oktatas/felvetelizoknek/felveteli-valtozasok-2024-tol</a:t>
            </a:r>
            <a:r>
              <a:rPr lang="hu-HU" dirty="0" smtClean="0"/>
              <a:t> </a:t>
            </a:r>
          </a:p>
          <a:p>
            <a:endParaRPr lang="hu-HU" dirty="0"/>
          </a:p>
          <a:p>
            <a:r>
              <a:rPr lang="hu-HU" dirty="0" smtClean="0"/>
              <a:t>Továbbá </a:t>
            </a:r>
            <a:r>
              <a:rPr lang="hu-HU" dirty="0"/>
              <a:t>a                  oldalán</a:t>
            </a:r>
            <a:r>
              <a:rPr lang="hu-HU" dirty="0" smtClean="0"/>
              <a:t>:</a:t>
            </a:r>
          </a:p>
          <a:p>
            <a:endParaRPr lang="hu-HU" dirty="0"/>
          </a:p>
          <a:p>
            <a:r>
              <a:rPr lang="hu-HU" dirty="0" smtClean="0"/>
              <a:t> </a:t>
            </a:r>
            <a:r>
              <a:rPr lang="hu-HU" dirty="0">
                <a:hlinkClick r:id="rId3"/>
              </a:rPr>
              <a:t>https://</a:t>
            </a:r>
            <a:r>
              <a:rPr lang="hu-HU" dirty="0" smtClean="0">
                <a:hlinkClick r:id="rId3"/>
              </a:rPr>
              <a:t>www.felvi.hu/pub_bin/dload/FFT_2024_pontszamitas/NKE_intezmenyipont.pdf</a:t>
            </a:r>
            <a:endParaRPr lang="hu-HU" dirty="0" smtClean="0"/>
          </a:p>
          <a:p>
            <a:endParaRPr lang="hu-HU" dirty="0" smtClean="0"/>
          </a:p>
        </p:txBody>
      </p:sp>
      <p:pic>
        <p:nvPicPr>
          <p:cNvPr id="8" name="Kép 7"/>
          <p:cNvPicPr>
            <a:picLocks noChangeAspect="1"/>
          </p:cNvPicPr>
          <p:nvPr/>
        </p:nvPicPr>
        <p:blipFill>
          <a:blip r:embed="rId4"/>
          <a:stretch>
            <a:fillRect/>
          </a:stretch>
        </p:blipFill>
        <p:spPr>
          <a:xfrm>
            <a:off x="2191992" y="3585749"/>
            <a:ext cx="1466850" cy="581025"/>
          </a:xfrm>
          <a:prstGeom prst="rect">
            <a:avLst/>
          </a:prstGeom>
          <a:ln>
            <a:noFill/>
          </a:ln>
          <a:effectLst>
            <a:softEdge rad="112500"/>
          </a:effectLst>
        </p:spPr>
      </p:pic>
    </p:spTree>
    <p:extLst>
      <p:ext uri="{BB962C8B-B14F-4D97-AF65-F5344CB8AC3E}">
        <p14:creationId xmlns:p14="http://schemas.microsoft.com/office/powerpoint/2010/main" val="51226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79620" y="2374693"/>
            <a:ext cx="10864680" cy="1825943"/>
          </a:xfrm>
        </p:spPr>
        <p:txBody>
          <a:bodyPr>
            <a:normAutofit fontScale="90000"/>
          </a:bodyPr>
          <a:lstStyle/>
          <a:p>
            <a:pPr algn="ctr"/>
            <a:r>
              <a:rPr lang="hu-HU" dirty="0" smtClean="0"/>
              <a:t>Változások a pontszámításban </a:t>
            </a:r>
            <a:br>
              <a:rPr lang="hu-HU" dirty="0" smtClean="0"/>
            </a:br>
            <a:r>
              <a:rPr lang="hu-HU" dirty="0"/>
              <a:t/>
            </a:r>
            <a:br>
              <a:rPr lang="hu-HU" dirty="0"/>
            </a:br>
            <a:r>
              <a:rPr lang="hu-HU" sz="3600" dirty="0" smtClean="0"/>
              <a:t>Általános tájékoztató </a:t>
            </a:r>
            <a:endParaRPr lang="hu-HU" sz="3600" dirty="0"/>
          </a:p>
        </p:txBody>
      </p:sp>
      <p:sp>
        <p:nvSpPr>
          <p:cNvPr id="4" name="Alcím 3"/>
          <p:cNvSpPr>
            <a:spLocks noGrp="1"/>
          </p:cNvSpPr>
          <p:nvPr>
            <p:ph type="subTitle" idx="1"/>
          </p:nvPr>
        </p:nvSpPr>
        <p:spPr>
          <a:xfrm>
            <a:off x="679620" y="4478338"/>
            <a:ext cx="10864680" cy="1678408"/>
          </a:xfrm>
          <a:prstGeom prst="rect">
            <a:avLst/>
          </a:prstGeom>
        </p:spPr>
        <p:txBody>
          <a:bodyPr>
            <a:spAutoFit/>
          </a:bodyPr>
          <a:lstStyle/>
          <a:p>
            <a:endParaRPr lang="hu-HU" dirty="0">
              <a:hlinkClick r:id="rId2"/>
            </a:endParaRPr>
          </a:p>
          <a:p>
            <a:r>
              <a:rPr lang="hu-HU" dirty="0" smtClean="0">
                <a:hlinkClick r:id="rId2"/>
              </a:rPr>
              <a:t>https</a:t>
            </a:r>
            <a:r>
              <a:rPr lang="hu-HU" dirty="0">
                <a:hlinkClick r:id="rId2"/>
              </a:rPr>
              <a:t>://</a:t>
            </a:r>
            <a:r>
              <a:rPr lang="hu-HU" dirty="0" smtClean="0">
                <a:hlinkClick r:id="rId2"/>
              </a:rPr>
              <a:t>www.felvi.hu/pub_bin/dload/educatio_2023/Pontszamitas_2024.ppsx</a:t>
            </a:r>
            <a:endParaRPr lang="hu-HU" dirty="0" smtClean="0"/>
          </a:p>
          <a:p>
            <a:endParaRPr lang="hu-HU" dirty="0"/>
          </a:p>
        </p:txBody>
      </p:sp>
    </p:spTree>
    <p:extLst>
      <p:ext uri="{BB962C8B-B14F-4D97-AF65-F5344CB8AC3E}">
        <p14:creationId xmlns:p14="http://schemas.microsoft.com/office/powerpoint/2010/main" val="2321380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10047" y="5225145"/>
            <a:ext cx="5423006" cy="1129256"/>
          </a:xfrm>
        </p:spPr>
        <p:txBody>
          <a:bodyPr>
            <a:normAutofit fontScale="90000"/>
          </a:bodyPr>
          <a:lstStyle/>
          <a:p>
            <a:r>
              <a:rPr lang="hu-HU" dirty="0" smtClean="0"/>
              <a:t/>
            </a:r>
            <a:br>
              <a:rPr lang="hu-HU" dirty="0" smtClean="0"/>
            </a:br>
            <a:r>
              <a:rPr lang="hu-HU" dirty="0"/>
              <a:t/>
            </a:r>
            <a:br>
              <a:rPr lang="hu-HU" dirty="0"/>
            </a:br>
            <a:r>
              <a:rPr lang="hu-HU" dirty="0" smtClean="0"/>
              <a:t>Pontszámítás elemei</a:t>
            </a:r>
            <a:br>
              <a:rPr lang="hu-HU" dirty="0" smtClean="0"/>
            </a:br>
            <a:r>
              <a:rPr lang="hu-HU" dirty="0"/>
              <a:t/>
            </a:r>
            <a:br>
              <a:rPr lang="hu-HU" dirty="0"/>
            </a:br>
            <a:r>
              <a:rPr lang="hu-HU" dirty="0" smtClean="0"/>
              <a:t> </a:t>
            </a:r>
            <a:br>
              <a:rPr lang="hu-HU" dirty="0" smtClean="0"/>
            </a:br>
            <a:endParaRPr lang="hu-HU" dirty="0"/>
          </a:p>
        </p:txBody>
      </p:sp>
      <p:graphicFrame>
        <p:nvGraphicFramePr>
          <p:cNvPr id="7" name="Diagram 6"/>
          <p:cNvGraphicFramePr/>
          <p:nvPr>
            <p:extLst>
              <p:ext uri="{D42A27DB-BD31-4B8C-83A1-F6EECF244321}">
                <p14:modId xmlns:p14="http://schemas.microsoft.com/office/powerpoint/2010/main" val="1930069780"/>
              </p:ext>
            </p:extLst>
          </p:nvPr>
        </p:nvGraphicFramePr>
        <p:xfrm>
          <a:off x="4265654" y="80561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0409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710471" y="2452127"/>
            <a:ext cx="7847514" cy="1129256"/>
          </a:xfrm>
        </p:spPr>
        <p:txBody>
          <a:bodyPr>
            <a:normAutofit fontScale="90000"/>
          </a:bodyPr>
          <a:lstStyle/>
          <a:p>
            <a:r>
              <a:rPr lang="hu-HU" dirty="0" smtClean="0"/>
              <a:t/>
            </a:r>
            <a:br>
              <a:rPr lang="hu-HU" dirty="0" smtClean="0"/>
            </a:br>
            <a:r>
              <a:rPr lang="hu-HU" dirty="0"/>
              <a:t/>
            </a:r>
            <a:br>
              <a:rPr lang="hu-HU" dirty="0"/>
            </a:br>
            <a:r>
              <a:rPr lang="hu-HU" sz="4000" dirty="0" smtClean="0"/>
              <a:t>Pontszámítás érettségi pontok alapján </a:t>
            </a:r>
            <a:r>
              <a:rPr lang="hu-HU" dirty="0" smtClean="0"/>
              <a:t/>
            </a:r>
            <a:br>
              <a:rPr lang="hu-HU" dirty="0" smtClean="0"/>
            </a:br>
            <a:r>
              <a:rPr lang="hu-HU" dirty="0"/>
              <a:t/>
            </a:r>
            <a:br>
              <a:rPr lang="hu-HU" dirty="0"/>
            </a:br>
            <a:r>
              <a:rPr lang="hu-HU" dirty="0" smtClean="0"/>
              <a:t> </a:t>
            </a:r>
            <a:br>
              <a:rPr lang="hu-HU" dirty="0" smtClean="0"/>
            </a:b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576114194"/>
              </p:ext>
            </p:extLst>
          </p:nvPr>
        </p:nvGraphicFramePr>
        <p:xfrm>
          <a:off x="2345635" y="1825625"/>
          <a:ext cx="8020877" cy="4351337"/>
        </p:xfrm>
        <a:graphic>
          <a:graphicData uri="http://schemas.openxmlformats.org/drawingml/2006/table">
            <a:tbl>
              <a:tblPr/>
              <a:tblGrid>
                <a:gridCol w="3722607">
                  <a:extLst>
                    <a:ext uri="{9D8B030D-6E8A-4147-A177-3AD203B41FA5}">
                      <a16:colId xmlns:a16="http://schemas.microsoft.com/office/drawing/2014/main" val="1429668889"/>
                    </a:ext>
                  </a:extLst>
                </a:gridCol>
                <a:gridCol w="4298270">
                  <a:extLst>
                    <a:ext uri="{9D8B030D-6E8A-4147-A177-3AD203B41FA5}">
                      <a16:colId xmlns:a16="http://schemas.microsoft.com/office/drawing/2014/main" val="3525744321"/>
                    </a:ext>
                  </a:extLst>
                </a:gridCol>
              </a:tblGrid>
              <a:tr h="319951">
                <a:tc>
                  <a:txBody>
                    <a:bodyPr/>
                    <a:lstStyle/>
                    <a:p>
                      <a:pPr algn="ctr" fontAlgn="ctr"/>
                      <a:r>
                        <a:rPr lang="hu-HU" sz="1000" b="1" i="0" u="none" strike="noStrike" dirty="0">
                          <a:solidFill>
                            <a:srgbClr val="000000"/>
                          </a:solidFill>
                          <a:effectLst/>
                          <a:latin typeface="Verdana" panose="020B060403050404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ctr"/>
                      <a:r>
                        <a:rPr lang="hu-HU" sz="1000" b="1" i="0" u="none" strike="noStrike" dirty="0">
                          <a:solidFill>
                            <a:srgbClr val="000000"/>
                          </a:solidFill>
                          <a:effectLst/>
                          <a:latin typeface="Verdana" panose="020B0604030504040204" pitchFamily="34" charset="0"/>
                        </a:rPr>
                        <a:t>2.</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074806507"/>
                  </a:ext>
                </a:extLst>
              </a:tr>
              <a:tr h="4031386">
                <a:tc>
                  <a:txBody>
                    <a:bodyPr/>
                    <a:lstStyle/>
                    <a:p>
                      <a:pPr algn="ctr" fontAlgn="ctr"/>
                      <a:r>
                        <a:rPr lang="hu-HU" sz="1000" b="1" i="0" u="none" strike="noStrike" dirty="0">
                          <a:solidFill>
                            <a:srgbClr val="000000"/>
                          </a:solidFill>
                          <a:effectLst/>
                          <a:latin typeface="Verdana" panose="020B0604030504040204" pitchFamily="34" charset="0"/>
                        </a:rPr>
                        <a:t>Választható érettségi vizsgatárgyak:</a:t>
                      </a:r>
                      <a:r>
                        <a:rPr lang="hu-HU" sz="1000" b="0" i="0" u="none" strike="noStrike" dirty="0">
                          <a:solidFill>
                            <a:srgbClr val="000000"/>
                          </a:solidFill>
                          <a:effectLst/>
                          <a:latin typeface="Verdana" panose="020B0604030504040204" pitchFamily="34" charset="0"/>
                        </a:rPr>
                        <a:t> </a:t>
                      </a:r>
                      <a:endParaRPr lang="hu-HU" sz="1000" b="0" i="0" u="none" strike="noStrike" dirty="0" smtClean="0">
                        <a:solidFill>
                          <a:srgbClr val="000000"/>
                        </a:solidFill>
                        <a:effectLst/>
                        <a:latin typeface="Verdana" panose="020B0604030504040204" pitchFamily="34" charset="0"/>
                      </a:endParaRPr>
                    </a:p>
                    <a:p>
                      <a:pPr algn="ctr" fontAlgn="ctr"/>
                      <a:r>
                        <a:rPr lang="hu-HU" sz="1000" b="0" i="0" u="none" strike="noStrike" dirty="0" smtClean="0">
                          <a:solidFill>
                            <a:srgbClr val="000000"/>
                          </a:solidFill>
                          <a:effectLst/>
                          <a:latin typeface="Verdana" panose="020B0604030504040204" pitchFamily="34" charset="0"/>
                        </a:rPr>
                        <a:t>matematika</a:t>
                      </a:r>
                      <a:endParaRPr lang="hu-HU" sz="1000" b="0" i="0" u="none" strike="noStrike" dirty="0">
                        <a:solidFill>
                          <a:srgbClr val="000000"/>
                        </a:solidFill>
                        <a:effectLst/>
                        <a:latin typeface="Verdana" panose="020B0604030504040204" pitchFamily="34" charset="0"/>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hu-HU" sz="1200" b="1" i="0" u="none" strike="noStrike" dirty="0">
                          <a:solidFill>
                            <a:srgbClr val="000000"/>
                          </a:solidFill>
                          <a:effectLst/>
                          <a:latin typeface="Verdana" panose="020B0604030504040204" pitchFamily="34" charset="0"/>
                        </a:rPr>
                        <a:t>Választható érettségi vizsgatárgyak</a:t>
                      </a:r>
                      <a:r>
                        <a:rPr lang="hu-HU" sz="1200" b="0" i="0" u="none" strike="noStrike" dirty="0">
                          <a:solidFill>
                            <a:srgbClr val="000000"/>
                          </a:solidFill>
                          <a:effectLst/>
                          <a:latin typeface="Verdana" panose="020B0604030504040204" pitchFamily="34" charset="0"/>
                        </a:rPr>
                        <a:t>: </a:t>
                      </a:r>
                      <a:endParaRPr lang="hu-HU" sz="1200" b="0" i="0" u="none" strike="noStrike" dirty="0" smtClean="0">
                        <a:solidFill>
                          <a:srgbClr val="000000"/>
                        </a:solidFill>
                        <a:effectLst/>
                        <a:latin typeface="Verdana" panose="020B0604030504040204" pitchFamily="34" charset="0"/>
                      </a:endParaRPr>
                    </a:p>
                    <a:p>
                      <a:pPr algn="ctr" fontAlgn="ctr"/>
                      <a:r>
                        <a:rPr lang="hu-HU" sz="1200" b="0" i="0" u="none" strike="noStrike" dirty="0" smtClean="0">
                          <a:solidFill>
                            <a:srgbClr val="000000"/>
                          </a:solidFill>
                          <a:effectLst/>
                          <a:latin typeface="Verdana" panose="020B0604030504040204" pitchFamily="34" charset="0"/>
                        </a:rPr>
                        <a:t>biológia</a:t>
                      </a:r>
                      <a:r>
                        <a:rPr lang="hu-HU" sz="1200" b="0" i="0" u="none" strike="noStrike" dirty="0">
                          <a:solidFill>
                            <a:srgbClr val="000000"/>
                          </a:solidFill>
                          <a:effectLst/>
                          <a:latin typeface="Verdana" panose="020B0604030504040204" pitchFamily="34" charset="0"/>
                        </a:rPr>
                        <a:t>, fizika, magyar nyelv és irodalom, földrajz, informatika, digitális kultúra, kémia, történelem</a:t>
                      </a:r>
                      <a:r>
                        <a:rPr lang="hu-HU" sz="1200" b="0" i="0" u="none" strike="noStrike" dirty="0" smtClean="0">
                          <a:solidFill>
                            <a:srgbClr val="000000"/>
                          </a:solidFill>
                          <a:effectLst/>
                          <a:latin typeface="Verdana" panose="020B0604030504040204" pitchFamily="34" charset="0"/>
                        </a:rPr>
                        <a:t>.</a:t>
                      </a:r>
                    </a:p>
                    <a:p>
                      <a:pPr algn="ctr" fontAlgn="ctr"/>
                      <a:endParaRPr lang="hu-HU" sz="1200" b="0" i="0" u="none" strike="noStrike" dirty="0" smtClean="0">
                        <a:solidFill>
                          <a:srgbClr val="000000"/>
                        </a:solidFill>
                        <a:effectLst/>
                        <a:latin typeface="Verdana" panose="020B0604030504040204" pitchFamily="34" charset="0"/>
                      </a:endParaRPr>
                    </a:p>
                    <a:p>
                      <a:pPr algn="ctr" fontAlgn="ctr"/>
                      <a:r>
                        <a:rPr lang="hu-HU" sz="1200" b="0" i="0" u="none" strike="noStrike" dirty="0" smtClean="0">
                          <a:solidFill>
                            <a:srgbClr val="000000"/>
                          </a:solidFill>
                          <a:effectLst/>
                          <a:latin typeface="Verdana" panose="020B0604030504040204" pitchFamily="34" charset="0"/>
                        </a:rPr>
                        <a:t> </a:t>
                      </a:r>
                      <a:r>
                        <a:rPr lang="hu-HU" sz="1200" b="1" i="0" u="none" strike="noStrike" dirty="0">
                          <a:solidFill>
                            <a:srgbClr val="000000"/>
                          </a:solidFill>
                          <a:effectLst/>
                          <a:latin typeface="Verdana" panose="020B0604030504040204" pitchFamily="34" charset="0"/>
                        </a:rPr>
                        <a:t>Választható szakmai előkészítő vizsgatárgyak</a:t>
                      </a:r>
                      <a:r>
                        <a:rPr lang="hu-HU" sz="1200" b="0" i="0" u="none" strike="noStrike" dirty="0">
                          <a:solidFill>
                            <a:srgbClr val="000000"/>
                          </a:solidFill>
                          <a:effectLst/>
                          <a:latin typeface="Verdana" panose="020B0604030504040204" pitchFamily="34" charset="0"/>
                        </a:rPr>
                        <a:t>: elektronikai alapismeretek, élelmiszeripari alapismeretek, építészeti és építési alapismeretek, faipari alapismeretek, gépészeti alapismeretek, informatikai alapismeretek, környezetvédelmi-vízgazdálkodási alapismeretek, közlekedési alapismeretek (közlekedéstechnika, közlekedés-üzemvitel), közgazdasági alapismeretek (üzleti gazdaságtan, elméleti gazdaságtan), közlekedési alapismeretek (közlekedéstechnika, közlekedés-üzemvitel), mezőgazdasági alapismeretek, nyomdaipari alapismeretek, rendészeti alapismeretek, vegyipari alapismeretek, katonai alapismeretek, honvédelmi alapismeretek, honvédelmi ismeretek, kereskedelmi és marketing alapismeretek, könnyűipar alapismeretek. </a:t>
                      </a: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3056432"/>
                  </a:ext>
                </a:extLst>
              </a:tr>
            </a:tbl>
          </a:graphicData>
        </a:graphic>
      </p:graphicFrame>
    </p:spTree>
    <p:extLst>
      <p:ext uri="{BB962C8B-B14F-4D97-AF65-F5344CB8AC3E}">
        <p14:creationId xmlns:p14="http://schemas.microsoft.com/office/powerpoint/2010/main" val="3939812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3710471" y="2452127"/>
            <a:ext cx="7847514" cy="1129256"/>
          </a:xfrm>
        </p:spPr>
        <p:txBody>
          <a:bodyPr>
            <a:normAutofit fontScale="90000"/>
          </a:bodyPr>
          <a:lstStyle/>
          <a:p>
            <a:r>
              <a:rPr lang="hu-HU" dirty="0" smtClean="0"/>
              <a:t/>
            </a:r>
            <a:br>
              <a:rPr lang="hu-HU" dirty="0" smtClean="0"/>
            </a:br>
            <a:r>
              <a:rPr lang="hu-HU" dirty="0"/>
              <a:t/>
            </a:r>
            <a:br>
              <a:rPr lang="hu-HU" dirty="0"/>
            </a:br>
            <a:r>
              <a:rPr lang="hu-HU" sz="4000" dirty="0" smtClean="0"/>
              <a:t>Pontszámítás érettségi pontok alapján </a:t>
            </a:r>
            <a:r>
              <a:rPr lang="hu-HU" dirty="0" smtClean="0"/>
              <a:t/>
            </a:r>
            <a:br>
              <a:rPr lang="hu-HU" dirty="0" smtClean="0"/>
            </a:br>
            <a:r>
              <a:rPr lang="hu-HU" dirty="0"/>
              <a:t/>
            </a:r>
            <a:br>
              <a:rPr lang="hu-HU" dirty="0"/>
            </a:br>
            <a:r>
              <a:rPr lang="hu-HU" dirty="0" smtClean="0"/>
              <a:t> </a:t>
            </a:r>
            <a:br>
              <a:rPr lang="hu-HU" dirty="0" smtClean="0"/>
            </a:b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456116180"/>
              </p:ext>
            </p:extLst>
          </p:nvPr>
        </p:nvGraphicFramePr>
        <p:xfrm>
          <a:off x="566530" y="1696416"/>
          <a:ext cx="11181522" cy="4903167"/>
        </p:xfrm>
        <a:graphic>
          <a:graphicData uri="http://schemas.openxmlformats.org/drawingml/2006/table">
            <a:tbl>
              <a:tblPr/>
              <a:tblGrid>
                <a:gridCol w="5189509">
                  <a:extLst>
                    <a:ext uri="{9D8B030D-6E8A-4147-A177-3AD203B41FA5}">
                      <a16:colId xmlns:a16="http://schemas.microsoft.com/office/drawing/2014/main" val="1429668889"/>
                    </a:ext>
                  </a:extLst>
                </a:gridCol>
                <a:gridCol w="5992013">
                  <a:extLst>
                    <a:ext uri="{9D8B030D-6E8A-4147-A177-3AD203B41FA5}">
                      <a16:colId xmlns:a16="http://schemas.microsoft.com/office/drawing/2014/main" val="3525744321"/>
                    </a:ext>
                  </a:extLst>
                </a:gridCol>
              </a:tblGrid>
              <a:tr h="346599">
                <a:tc>
                  <a:txBody>
                    <a:bodyPr/>
                    <a:lstStyle/>
                    <a:p>
                      <a:pPr algn="ctr" fontAlgn="ctr"/>
                      <a:r>
                        <a:rPr lang="hu-HU" sz="1000" b="1" i="0" u="none" strike="noStrike" dirty="0">
                          <a:solidFill>
                            <a:srgbClr val="000000"/>
                          </a:solidFill>
                          <a:effectLst/>
                          <a:latin typeface="Verdana" panose="020B060403050404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699"/>
                    </a:solidFill>
                  </a:tcPr>
                </a:tc>
                <a:tc>
                  <a:txBody>
                    <a:bodyPr/>
                    <a:lstStyle/>
                    <a:p>
                      <a:pPr algn="ctr" fontAlgn="ctr"/>
                      <a:r>
                        <a:rPr lang="hu-HU" sz="1000" b="1" i="0" u="none" strike="noStrike" dirty="0">
                          <a:solidFill>
                            <a:srgbClr val="000000"/>
                          </a:solidFill>
                          <a:effectLst/>
                          <a:latin typeface="Verdana" panose="020B0604030504040204" pitchFamily="34" charset="0"/>
                        </a:rPr>
                        <a:t>2.</a:t>
                      </a:r>
                    </a:p>
                  </a:txBody>
                  <a:tcPr marL="0" marR="0" marT="0"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074806507"/>
                  </a:ext>
                </a:extLst>
              </a:tr>
              <a:tr h="4556568">
                <a:tc>
                  <a:txBody>
                    <a:bodyPr/>
                    <a:lstStyle/>
                    <a:p>
                      <a:pPr algn="ctr" fontAlgn="ctr"/>
                      <a:r>
                        <a:rPr lang="hu-HU" sz="1000" b="1" i="0" u="none" strike="noStrike" dirty="0">
                          <a:solidFill>
                            <a:srgbClr val="000000"/>
                          </a:solidFill>
                          <a:effectLst/>
                          <a:latin typeface="Verdana" panose="020B0604030504040204" pitchFamily="34" charset="0"/>
                        </a:rPr>
                        <a:t>Választható érettségi vizsgatárgyak:</a:t>
                      </a:r>
                      <a:r>
                        <a:rPr lang="hu-HU" sz="1000" b="0" i="0" u="none" strike="noStrike" dirty="0">
                          <a:solidFill>
                            <a:srgbClr val="000000"/>
                          </a:solidFill>
                          <a:effectLst/>
                          <a:latin typeface="Verdana" panose="020B0604030504040204" pitchFamily="34" charset="0"/>
                        </a:rPr>
                        <a:t> </a:t>
                      </a:r>
                      <a:endParaRPr lang="hu-HU" sz="1000" b="0" i="0" u="none" strike="noStrike" dirty="0" smtClean="0">
                        <a:solidFill>
                          <a:srgbClr val="000000"/>
                        </a:solidFill>
                        <a:effectLst/>
                        <a:latin typeface="Verdana" panose="020B0604030504040204" pitchFamily="34" charset="0"/>
                      </a:endParaRPr>
                    </a:p>
                    <a:p>
                      <a:pPr algn="ctr" fontAlgn="ctr"/>
                      <a:r>
                        <a:rPr lang="hu-HU" sz="1000" b="0" i="0" u="none" strike="noStrike" dirty="0" smtClean="0">
                          <a:solidFill>
                            <a:srgbClr val="000000"/>
                          </a:solidFill>
                          <a:effectLst/>
                          <a:latin typeface="Verdana" panose="020B0604030504040204" pitchFamily="34" charset="0"/>
                        </a:rPr>
                        <a:t>matematika</a:t>
                      </a:r>
                      <a:endParaRPr lang="hu-HU" sz="1000" b="0" i="0" u="none" strike="noStrike" dirty="0">
                        <a:solidFill>
                          <a:srgbClr val="000000"/>
                        </a:solidFill>
                        <a:effectLst/>
                        <a:latin typeface="Verdana" panose="020B0604030504040204" pitchFamily="34" charset="0"/>
                      </a:endParaRPr>
                    </a:p>
                  </a:txBody>
                  <a:tcPr marL="0" marR="0" marT="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hu-HU" sz="1200" b="1" i="0" u="none" strike="noStrike" dirty="0" smtClean="0">
                          <a:solidFill>
                            <a:srgbClr val="000000"/>
                          </a:solidFill>
                          <a:effectLst/>
                          <a:latin typeface="Verdana" panose="020B0604030504040204" pitchFamily="34" charset="0"/>
                        </a:rPr>
                        <a:t>Választható ágazati szakmai érettségi vizsgatárgyak</a:t>
                      </a:r>
                      <a:r>
                        <a:rPr lang="hu-HU" sz="1200" b="0" i="0" u="none" strike="noStrike" dirty="0" smtClean="0">
                          <a:solidFill>
                            <a:srgbClr val="000000"/>
                          </a:solidFill>
                          <a:effectLst/>
                          <a:latin typeface="Verdana" panose="020B0604030504040204" pitchFamily="34" charset="0"/>
                        </a:rPr>
                        <a:t>: </a:t>
                      </a:r>
                    </a:p>
                    <a:p>
                      <a:pPr algn="ctr" fontAlgn="ctr"/>
                      <a:endParaRPr lang="hu-HU" sz="1200" b="0" i="0" u="none" strike="noStrike" dirty="0" smtClean="0">
                        <a:solidFill>
                          <a:srgbClr val="000000"/>
                        </a:solidFill>
                        <a:effectLst/>
                        <a:latin typeface="Verdana" panose="020B0604030504040204" pitchFamily="34" charset="0"/>
                      </a:endParaRPr>
                    </a:p>
                    <a:p>
                      <a:pPr algn="ctr" fontAlgn="ctr"/>
                      <a:r>
                        <a:rPr lang="hu-HU" sz="1200" b="0" i="0" u="none" strike="noStrike" dirty="0" smtClean="0">
                          <a:solidFill>
                            <a:srgbClr val="000000"/>
                          </a:solidFill>
                          <a:effectLst/>
                          <a:latin typeface="Verdana" panose="020B0604030504040204" pitchFamily="34" charset="0"/>
                        </a:rPr>
                        <a:t>bányászat </a:t>
                      </a:r>
                      <a:r>
                        <a:rPr lang="hu-HU" sz="1000" b="0" i="0" u="none" strike="noStrike" dirty="0" smtClean="0">
                          <a:solidFill>
                            <a:srgbClr val="000000"/>
                          </a:solidFill>
                          <a:effectLst/>
                          <a:latin typeface="Verdana" panose="020B0604030504040204" pitchFamily="34" charset="0"/>
                        </a:rPr>
                        <a:t>ismeretek, építőipar ismeretek, épületgépészet ismeretek, épületgépészeti ismeretek, erdészet és vadgazdálkodás ismeretek, erdészeti és vadgazdálkodási ismeretek, élelmiszeripar ismeretek, élelmiszeripari ismeretek, faipar ismeretek, faipari ismeretek, földmérés ismeretek, földmérési ismeretek, gépészet ismeretek, informatika ismeretek, informatikai ismeretek, kertészet és parképítés ismeretek, kertészeti és parképítési ismeretek, kohászat ismeretek, kohászati ismeretek, könnyűipar ismeretek, könnyűipari ismeretek, környezetvédelmi ismeretek, környezetvédelem-vízgazdálkodás ismeretek, közgazdaság ismeretek, közgazdasági ismeretek, közlekedés ismeretek, közlekedésépítő ismeretek, közlekedésgépész ismeretek, mezőgazdasági gépész ismeretek, mezőgazdaság ismeretek, mezőgazdasági ismeretek, nyomdaipar ismeretek, optika ismeretek, optikai ismeretek, rendészet ismeretek, rendészeti és közszolgálati ismeretek, távközlés ismeretek, távközlési ismeretek, villamosipar és elektronika ismeretek, vegyész ismeretek, vegyipar ismeretek, vegyipari ismeretek, vízügyi ismeretek, gazdasági ismeretek. Választható ágazaton belüli specializáció szakmai érettségi vizsgatárgyak: bányaművelési ismeretek, gázipari és fluidumkitermelési ismeretek, gépgyártás-technológiai ismeretek, mechatronikai ismeretek, automatikai és elektronikai ismeretek, közlekedésautomatikai ismeretek, magas- és mélyépítési ismeretek, út-, vasút- és hídépítési ismeretek, nyomdaipari technikai ismeretek, kiadványszerkesztési ismeretek, autó- és repülőgép-szerelési ismeretek, vasútgépészeti ismeretek, hajózási technikai ismeretek, mezőgazdasági és erdészeti gépésztechnikai ismeretek, élelmiszeripari gépésztechnikai ismeretek, közúti és légi közlekedési, szállítmányozási és logisztikai ismeretek, postaforgalmi ismeretek, vasútüzemi közlekedési, szállítmányozási és logisztikai ismeretek, automatikai és elektronikai ismeretek, élelmiszeripari gépésztechnikai ismeretek, gépgyártástechnológiai ismeretek, közlekedésautomatikai ismeretek, mechatronikai ismeretek, mezőgazdasági és erdészeti gépésztechnikai ismeretek, vasútgépészeti ismeretek, gépgyártás-technológiai ismeretek.</a:t>
                      </a:r>
                      <a:endParaRPr lang="hu-HU" sz="1000" b="0" i="0" u="none" strike="noStrike" dirty="0">
                        <a:solidFill>
                          <a:srgbClr val="000000"/>
                        </a:solidFill>
                        <a:effectLst/>
                        <a:latin typeface="Verdana" panose="020B0604030504040204" pitchFamily="34" charset="0"/>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13056432"/>
                  </a:ext>
                </a:extLst>
              </a:tr>
            </a:tbl>
          </a:graphicData>
        </a:graphic>
      </p:graphicFrame>
    </p:spTree>
    <p:extLst>
      <p:ext uri="{BB962C8B-B14F-4D97-AF65-F5344CB8AC3E}">
        <p14:creationId xmlns:p14="http://schemas.microsoft.com/office/powerpoint/2010/main" val="725720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p:spPr>
      </p:pic>
      <p:sp>
        <p:nvSpPr>
          <p:cNvPr id="2" name="Cím 1"/>
          <p:cNvSpPr>
            <a:spLocks noGrp="1"/>
          </p:cNvSpPr>
          <p:nvPr>
            <p:ph type="ctrTitle"/>
          </p:nvPr>
        </p:nvSpPr>
        <p:spPr>
          <a:xfrm>
            <a:off x="621431" y="2302513"/>
            <a:ext cx="10864680" cy="1293928"/>
          </a:xfrm>
        </p:spPr>
        <p:txBody>
          <a:bodyPr/>
          <a:lstStyle/>
          <a:p>
            <a:pPr algn="ctr"/>
            <a:r>
              <a:rPr lang="hu-HU" dirty="0" smtClean="0"/>
              <a:t>Intézményi sajátosságok</a:t>
            </a:r>
            <a:endParaRPr lang="hu-HU" dirty="0"/>
          </a:p>
        </p:txBody>
      </p:sp>
      <p:sp>
        <p:nvSpPr>
          <p:cNvPr id="3" name="Alcím 2"/>
          <p:cNvSpPr>
            <a:spLocks noGrp="1"/>
          </p:cNvSpPr>
          <p:nvPr>
            <p:ph type="subTitle" idx="1"/>
          </p:nvPr>
        </p:nvSpPr>
        <p:spPr>
          <a:xfrm>
            <a:off x="663660" y="3870470"/>
            <a:ext cx="10864680" cy="1182630"/>
          </a:xfrm>
        </p:spPr>
        <p:txBody>
          <a:bodyPr>
            <a:normAutofit/>
          </a:bodyPr>
          <a:lstStyle/>
          <a:p>
            <a:pPr algn="ctr"/>
            <a:r>
              <a:rPr lang="hu-HU" sz="4800" b="1" dirty="0">
                <a:solidFill>
                  <a:schemeClr val="bg1"/>
                </a:solidFill>
                <a:latin typeface="Arial" panose="020B0604020202020204" pitchFamily="34" charset="0"/>
                <a:cs typeface="Arial" panose="020B0604020202020204" pitchFamily="34" charset="0"/>
              </a:rPr>
              <a:t>Víztudományi Kar</a:t>
            </a:r>
            <a:endParaRPr lang="hu-HU" sz="4800" dirty="0">
              <a:solidFill>
                <a:schemeClr val="bg1"/>
              </a:solidFill>
            </a:endParaRPr>
          </a:p>
        </p:txBody>
      </p:sp>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657" y="207499"/>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2306" y="287570"/>
            <a:ext cx="2014943" cy="2014943"/>
          </a:xfrm>
          <a:prstGeom prst="rect">
            <a:avLst/>
          </a:prstGeom>
        </p:spPr>
      </p:pic>
    </p:spTree>
    <p:extLst>
      <p:ext uri="{BB962C8B-B14F-4D97-AF65-F5344CB8AC3E}">
        <p14:creationId xmlns:p14="http://schemas.microsoft.com/office/powerpoint/2010/main" val="185850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0"/>
            <a:ext cx="12192000" cy="6854197"/>
          </a:xfrm>
          <a:prstGeom prst="rect">
            <a:avLst/>
          </a:prstGeom>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657" y="207499"/>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2184" y="223432"/>
            <a:ext cx="2014943" cy="2014943"/>
          </a:xfrm>
          <a:prstGeom prst="rect">
            <a:avLst/>
          </a:prstGeom>
        </p:spPr>
      </p:pic>
      <p:sp>
        <p:nvSpPr>
          <p:cNvPr id="8" name="Szövegdoboz 7"/>
          <p:cNvSpPr txBox="1"/>
          <p:nvPr/>
        </p:nvSpPr>
        <p:spPr>
          <a:xfrm>
            <a:off x="516657" y="2729149"/>
            <a:ext cx="8791189" cy="2862322"/>
          </a:xfrm>
          <a:prstGeom prst="rect">
            <a:avLst/>
          </a:prstGeom>
          <a:noFill/>
        </p:spPr>
        <p:txBody>
          <a:bodyPr wrap="none" rtlCol="0">
            <a:spAutoFit/>
          </a:bodyPr>
          <a:lstStyle/>
          <a:p>
            <a:pPr marL="342900" indent="-342900">
              <a:buFont typeface="Arial" panose="020B0604020202020204" pitchFamily="34" charset="0"/>
              <a:buChar char="•"/>
            </a:pPr>
            <a:r>
              <a:rPr lang="hu-HU" sz="2000" dirty="0" smtClean="0"/>
              <a:t>A 280 jogszabályi minimumpont eltörlésre került.</a:t>
            </a:r>
          </a:p>
          <a:p>
            <a:endParaRPr lang="hu-HU" sz="2000" dirty="0" smtClean="0"/>
          </a:p>
          <a:p>
            <a:pPr marL="342900" indent="-342900">
              <a:buFont typeface="Arial" panose="020B0604020202020204" pitchFamily="34" charset="0"/>
              <a:buChar char="•"/>
            </a:pPr>
            <a:r>
              <a:rPr lang="hu-HU" sz="2000" dirty="0" smtClean="0"/>
              <a:t>Az intézmény állapítja meg a minimumpontszámot. </a:t>
            </a:r>
          </a:p>
          <a:p>
            <a:endParaRPr lang="hu-HU" sz="2000" dirty="0" smtClean="0"/>
          </a:p>
          <a:p>
            <a:pPr marL="342900" indent="-342900">
              <a:buFont typeface="Arial" panose="020B0604020202020204" pitchFamily="34" charset="0"/>
              <a:buChar char="•"/>
            </a:pPr>
            <a:r>
              <a:rPr lang="hu-HU" sz="2000" dirty="0" smtClean="0"/>
              <a:t>Emeltszintű érettségi vizsga nem kötelező, többletpontot jelent.</a:t>
            </a:r>
          </a:p>
          <a:p>
            <a:endParaRPr lang="hu-HU" sz="2000" dirty="0" smtClean="0"/>
          </a:p>
          <a:p>
            <a:pPr marL="342900" indent="-342900">
              <a:buFont typeface="Arial" panose="020B0604020202020204" pitchFamily="34" charset="0"/>
              <a:buChar char="•"/>
            </a:pPr>
            <a:r>
              <a:rPr lang="hu-HU" sz="2000" dirty="0" smtClean="0"/>
              <a:t>Bővült a pontszámításnál beszámítható tárgyak köre.</a:t>
            </a:r>
          </a:p>
          <a:p>
            <a:r>
              <a:rPr lang="hu-HU" sz="2000" dirty="0" smtClean="0"/>
              <a:t>  </a:t>
            </a:r>
          </a:p>
          <a:p>
            <a:pPr marL="342900" indent="-342900">
              <a:buFont typeface="Arial" panose="020B0604020202020204" pitchFamily="34" charset="0"/>
              <a:buChar char="•"/>
            </a:pPr>
            <a:endParaRPr lang="hu-HU" sz="2000" dirty="0" smtClean="0"/>
          </a:p>
        </p:txBody>
      </p:sp>
      <p:sp>
        <p:nvSpPr>
          <p:cNvPr id="9" name="Szövegdoboz 8"/>
          <p:cNvSpPr txBox="1"/>
          <p:nvPr/>
        </p:nvSpPr>
        <p:spPr>
          <a:xfrm>
            <a:off x="5257800" y="1103243"/>
            <a:ext cx="3289852" cy="369332"/>
          </a:xfrm>
          <a:prstGeom prst="rect">
            <a:avLst/>
          </a:prstGeom>
          <a:noFill/>
        </p:spPr>
        <p:txBody>
          <a:bodyPr wrap="square" rtlCol="0">
            <a:spAutoFit/>
          </a:bodyPr>
          <a:lstStyle/>
          <a:p>
            <a:r>
              <a:rPr lang="hu-HU" dirty="0" smtClean="0"/>
              <a:t>ALAPSZAKJAINKON</a:t>
            </a:r>
            <a:endParaRPr lang="hu-HU" dirty="0"/>
          </a:p>
        </p:txBody>
      </p:sp>
    </p:spTree>
    <p:extLst>
      <p:ext uri="{BB962C8B-B14F-4D97-AF65-F5344CB8AC3E}">
        <p14:creationId xmlns:p14="http://schemas.microsoft.com/office/powerpoint/2010/main" val="3728428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082" y="236386"/>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3454" y="236386"/>
            <a:ext cx="2014943" cy="2014943"/>
          </a:xfrm>
          <a:prstGeom prst="rect">
            <a:avLst/>
          </a:prstGeom>
        </p:spPr>
      </p:pic>
      <p:pic>
        <p:nvPicPr>
          <p:cNvPr id="8" name="Kép 7"/>
          <p:cNvPicPr>
            <a:picLocks noChangeAspect="1"/>
          </p:cNvPicPr>
          <p:nvPr/>
        </p:nvPicPr>
        <p:blipFill>
          <a:blip r:embed="rId5"/>
          <a:stretch>
            <a:fillRect/>
          </a:stretch>
        </p:blipFill>
        <p:spPr>
          <a:xfrm>
            <a:off x="348098" y="2503648"/>
            <a:ext cx="9030299" cy="3919383"/>
          </a:xfrm>
          <a:prstGeom prst="rect">
            <a:avLst/>
          </a:prstGeom>
          <a:ln>
            <a:noFill/>
          </a:ln>
          <a:effectLst>
            <a:softEdge rad="112500"/>
          </a:effectLst>
        </p:spPr>
      </p:pic>
      <p:sp>
        <p:nvSpPr>
          <p:cNvPr id="10" name="Téglalap 9"/>
          <p:cNvSpPr/>
          <p:nvPr/>
        </p:nvSpPr>
        <p:spPr>
          <a:xfrm>
            <a:off x="2623931" y="968273"/>
            <a:ext cx="4611756" cy="646331"/>
          </a:xfrm>
          <a:prstGeom prst="rect">
            <a:avLst/>
          </a:prstGeom>
        </p:spPr>
        <p:txBody>
          <a:bodyPr wrap="square">
            <a:spAutoFit/>
          </a:bodyPr>
          <a:lstStyle/>
          <a:p>
            <a:r>
              <a:rPr lang="hu-HU" sz="3600" dirty="0"/>
              <a:t>Intézményi </a:t>
            </a:r>
            <a:r>
              <a:rPr lang="hu-HU" sz="3600" dirty="0" smtClean="0"/>
              <a:t>pontok </a:t>
            </a:r>
            <a:endParaRPr lang="hu-HU" sz="3600" dirty="0"/>
          </a:p>
        </p:txBody>
      </p:sp>
    </p:spTree>
    <p:extLst>
      <p:ext uri="{BB962C8B-B14F-4D97-AF65-F5344CB8AC3E}">
        <p14:creationId xmlns:p14="http://schemas.microsoft.com/office/powerpoint/2010/main" val="2298573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p:cNvPicPr>
            <a:picLocks noChangeAspect="1"/>
          </p:cNvPicPr>
          <p:nvPr/>
        </p:nvPicPr>
        <p:blipFill>
          <a:blip r:embed="rId2"/>
          <a:stretch>
            <a:fillRect/>
          </a:stretch>
        </p:blipFill>
        <p:spPr>
          <a:xfrm>
            <a:off x="0" y="3803"/>
            <a:ext cx="12192000" cy="6854197"/>
          </a:xfrm>
          <a:prstGeom prst="rect">
            <a:avLst/>
          </a:prstGeom>
          <a:ln>
            <a:noFill/>
          </a:ln>
          <a:effectLst>
            <a:outerShdw blurRad="292100" dist="139700" dir="2700000" algn="tl" rotWithShape="0">
              <a:srgbClr val="333333">
                <a:alpha val="65000"/>
              </a:srgbClr>
            </a:outerShdw>
          </a:effectLst>
        </p:spPr>
      </p:pic>
      <p:pic>
        <p:nvPicPr>
          <p:cNvPr id="4" name="Kép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6657" y="207499"/>
            <a:ext cx="2030876" cy="2030876"/>
          </a:xfrm>
          <a:prstGeom prst="rect">
            <a:avLst/>
          </a:prstGeom>
        </p:spPr>
      </p:pic>
      <p:pic>
        <p:nvPicPr>
          <p:cNvPr id="5" name="Kép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9463" y="4253283"/>
            <a:ext cx="2014943" cy="2014943"/>
          </a:xfrm>
          <a:prstGeom prst="rect">
            <a:avLst/>
          </a:prstGeom>
        </p:spPr>
      </p:pic>
      <p:pic>
        <p:nvPicPr>
          <p:cNvPr id="7" name="Kép 6"/>
          <p:cNvPicPr>
            <a:picLocks noChangeAspect="1"/>
          </p:cNvPicPr>
          <p:nvPr/>
        </p:nvPicPr>
        <p:blipFill>
          <a:blip r:embed="rId5"/>
          <a:stretch>
            <a:fillRect/>
          </a:stretch>
        </p:blipFill>
        <p:spPr>
          <a:xfrm>
            <a:off x="2633869" y="106852"/>
            <a:ext cx="5486399" cy="664809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58559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1. egyéni séma">
      <a:dk1>
        <a:sysClr val="windowText" lastClr="000000"/>
      </a:dk1>
      <a:lt1>
        <a:sysClr val="window" lastClr="FFFFFF"/>
      </a:lt1>
      <a:dk2>
        <a:srgbClr val="C19A5E"/>
      </a:dk2>
      <a:lt2>
        <a:srgbClr val="F2F2F2"/>
      </a:lt2>
      <a:accent1>
        <a:srgbClr val="0C0C0C"/>
      </a:accent1>
      <a:accent2>
        <a:srgbClr val="F1C98B"/>
      </a:accent2>
      <a:accent3>
        <a:srgbClr val="9E8042"/>
      </a:accent3>
      <a:accent4>
        <a:srgbClr val="EEB563"/>
      </a:accent4>
      <a:accent5>
        <a:srgbClr val="D9332A"/>
      </a:accent5>
      <a:accent6>
        <a:srgbClr val="64AD80"/>
      </a:accent6>
      <a:hlink>
        <a:srgbClr val="0563C1"/>
      </a:hlink>
      <a:folHlink>
        <a:srgbClr val="954F72"/>
      </a:folHlink>
    </a:clrScheme>
    <a:fontScheme name="1. egyéni sém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mutató1" id="{CDED76E5-98E3-4581-BEAF-820A155584A4}" vid="{4544E563-C049-42F6-824C-8BFA254D6E29}"/>
    </a:ext>
  </a:extLst>
</a:theme>
</file>

<file path=docProps/app.xml><?xml version="1.0" encoding="utf-8"?>
<Properties xmlns="http://schemas.openxmlformats.org/officeDocument/2006/extended-properties" xmlns:vt="http://schemas.openxmlformats.org/officeDocument/2006/docPropsVTypes">
  <Template>NKE_prezentációs sablon_magyar</Template>
  <TotalTime>171</TotalTime>
  <Words>788</Words>
  <Application>Microsoft Office PowerPoint</Application>
  <PresentationFormat>Szélesvásznú</PresentationFormat>
  <Paragraphs>99</Paragraphs>
  <Slides>13</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13</vt:i4>
      </vt:variant>
    </vt:vector>
  </HeadingPairs>
  <TitlesOfParts>
    <vt:vector size="16" baseType="lpstr">
      <vt:lpstr>Arial</vt:lpstr>
      <vt:lpstr>Verdana</vt:lpstr>
      <vt:lpstr>Office-téma</vt:lpstr>
      <vt:lpstr>2024. Évi felvételi eljárás </vt:lpstr>
      <vt:lpstr>Változások a pontszámításban   Általános tájékoztató </vt:lpstr>
      <vt:lpstr>  Pontszámítás elemei    </vt:lpstr>
      <vt:lpstr>  Pontszámítás érettségi pontok alapján     </vt:lpstr>
      <vt:lpstr>  Pontszámítás érettségi pontok alapján     </vt:lpstr>
      <vt:lpstr>Intézményi sajátosságok</vt:lpstr>
      <vt:lpstr>PowerPoint-bemutató</vt:lpstr>
      <vt:lpstr>PowerPoint-bemutató</vt:lpstr>
      <vt:lpstr>PowerPoint-bemutató</vt:lpstr>
      <vt:lpstr>PowerPoint-bemutató</vt:lpstr>
      <vt:lpstr>PowerPoint-bemutató</vt:lpstr>
      <vt:lpstr>PowerPoint-bemutató</vt:lpstr>
      <vt:lpstr>PowerPoint-bemutató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Albert Máté Tibor</dc:creator>
  <cp:lastModifiedBy>Debreczeni Diána</cp:lastModifiedBy>
  <cp:revision>21</cp:revision>
  <dcterms:created xsi:type="dcterms:W3CDTF">2020-01-30T10:32:07Z</dcterms:created>
  <dcterms:modified xsi:type="dcterms:W3CDTF">2023-11-10T08:44:06Z</dcterms:modified>
</cp:coreProperties>
</file>